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8" r:id="rId9"/>
    <p:sldId id="266" r:id="rId10"/>
    <p:sldId id="269" r:id="rId11"/>
    <p:sldId id="270" r:id="rId12"/>
    <p:sldId id="271" r:id="rId13"/>
    <p:sldId id="272" r:id="rId14"/>
    <p:sldId id="273" r:id="rId15"/>
    <p:sldId id="274" r:id="rId16"/>
    <p:sldId id="275" r:id="rId17"/>
    <p:sldId id="276" r:id="rId18"/>
    <p:sldId id="277" r:id="rId19"/>
    <p:sldId id="280" r:id="rId20"/>
    <p:sldId id="279" r:id="rId21"/>
    <p:sldId id="281" r:id="rId22"/>
    <p:sldId id="282" r:id="rId23"/>
    <p:sldId id="283" r:id="rId24"/>
    <p:sldId id="285" r:id="rId25"/>
    <p:sldId id="284" r:id="rId26"/>
    <p:sldId id="289" r:id="rId27"/>
    <p:sldId id="290" r:id="rId28"/>
    <p:sldId id="287" r:id="rId29"/>
    <p:sldId id="288"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914400" y="5082167"/>
            <a:ext cx="626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1pPr>
            <a:lvl2pPr lvl="1"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2pPr>
            <a:lvl3pPr lvl="2"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3pPr>
            <a:lvl4pPr lvl="3"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4pPr>
            <a:lvl5pPr lvl="4"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5pPr>
            <a:lvl6pPr lvl="5"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6pPr>
            <a:lvl7pPr lvl="6"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7pPr>
            <a:lvl8pPr lvl="7"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8pPr>
            <a:lvl9pPr lvl="8" rtl="0">
              <a:spcBef>
                <a:spcPts val="0"/>
              </a:spcBef>
              <a:spcAft>
                <a:spcPts val="0"/>
              </a:spcAft>
              <a:buClr>
                <a:schemeClr val="accent1"/>
              </a:buClr>
              <a:buSzPts val="1800"/>
              <a:buFont typeface="Playfair Display"/>
              <a:buNone/>
              <a:defRPr sz="2400" i="1">
                <a:solidFill>
                  <a:schemeClr val="accent1"/>
                </a:solidFill>
                <a:latin typeface="Playfair Display"/>
                <a:ea typeface="Playfair Display"/>
                <a:cs typeface="Playfair Display"/>
                <a:sym typeface="Playfair Display"/>
              </a:defRPr>
            </a:lvl9pPr>
          </a:lstStyle>
          <a:p>
            <a:r>
              <a:rPr lang="en-US"/>
              <a:t>Click to edit Master subtitle style</a:t>
            </a:r>
            <a:endParaRPr/>
          </a:p>
        </p:txBody>
      </p:sp>
      <p:sp>
        <p:nvSpPr>
          <p:cNvPr id="14" name="Google Shape;14;p3"/>
          <p:cNvSpPr txBox="1">
            <a:spLocks noGrp="1"/>
          </p:cNvSpPr>
          <p:nvPr>
            <p:ph type="ctrTitle"/>
          </p:nvPr>
        </p:nvSpPr>
        <p:spPr>
          <a:xfrm>
            <a:off x="914400" y="3112967"/>
            <a:ext cx="62600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800"/>
              <a:buFont typeface="Playfair Display"/>
              <a:buNone/>
              <a:defRPr sz="6400">
                <a:solidFill>
                  <a:srgbClr val="FFFFFF"/>
                </a:solidFill>
                <a:latin typeface="Playfair Display"/>
                <a:ea typeface="Playfair Display"/>
                <a:cs typeface="Playfair Display"/>
                <a:sym typeface="Playfair Display"/>
              </a:defRPr>
            </a:lvl1pPr>
            <a:lvl2pPr lvl="1"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6000"/>
              <a:buFont typeface="Playfair Display"/>
              <a:buNone/>
              <a:defRPr sz="8000">
                <a:solidFill>
                  <a:srgbClr val="FFFFFF"/>
                </a:solidFill>
                <a:latin typeface="Playfair Display"/>
                <a:ea typeface="Playfair Display"/>
                <a:cs typeface="Playfair Display"/>
                <a:sym typeface="Playfair Display"/>
              </a:defRPr>
            </a:lvl9pPr>
          </a:lstStyle>
          <a:p>
            <a:r>
              <a:rPr lang="en-US"/>
              <a:t>Click to edit Master title style</a:t>
            </a:r>
            <a:endParaRPr/>
          </a:p>
        </p:txBody>
      </p:sp>
      <p:cxnSp>
        <p:nvCxnSpPr>
          <p:cNvPr id="15" name="Google Shape;15;p3"/>
          <p:cNvCxnSpPr/>
          <p:nvPr/>
        </p:nvCxnSpPr>
        <p:spPr>
          <a:xfrm>
            <a:off x="1074800" y="4831425"/>
            <a:ext cx="10042400" cy="0"/>
          </a:xfrm>
          <a:prstGeom prst="straightConnector1">
            <a:avLst/>
          </a:prstGeom>
          <a:noFill/>
          <a:ln w="19050" cap="flat" cmpd="sng">
            <a:solidFill>
              <a:schemeClr val="accent1"/>
            </a:solidFill>
            <a:prstDash val="solid"/>
            <a:round/>
            <a:headEnd type="none" w="med" len="med"/>
            <a:tailEnd type="none" w="med" len="med"/>
          </a:ln>
        </p:spPr>
      </p:cxnSp>
      <p:sp>
        <p:nvSpPr>
          <p:cNvPr id="16" name="Google Shape;16;p3"/>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298766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8CEC-35A2-431A-90B7-284C32E1EF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76C29D-349B-4415-914D-370A0BBD5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5096DC-F289-4549-8EA0-ABFB4B513B35}"/>
              </a:ext>
            </a:extLst>
          </p:cNvPr>
          <p:cNvSpPr>
            <a:spLocks noGrp="1"/>
          </p:cNvSpPr>
          <p:nvPr>
            <p:ph type="dt" sz="half" idx="10"/>
          </p:nvPr>
        </p:nvSpPr>
        <p:spPr/>
        <p:txBody>
          <a:bodyPr/>
          <a:lstStyle/>
          <a:p>
            <a:fld id="{D3CC1B98-653A-47FA-924A-DFBE5E44F954}" type="datetimeFigureOut">
              <a:rPr lang="en-IN" smtClean="0"/>
              <a:t>12-12-2021</a:t>
            </a:fld>
            <a:endParaRPr lang="en-IN"/>
          </a:p>
        </p:txBody>
      </p:sp>
      <p:sp>
        <p:nvSpPr>
          <p:cNvPr id="5" name="Footer Placeholder 4">
            <a:extLst>
              <a:ext uri="{FF2B5EF4-FFF2-40B4-BE49-F238E27FC236}">
                <a16:creationId xmlns:a16="http://schemas.microsoft.com/office/drawing/2014/main" id="{4797CCE1-9FD4-41BF-BCCD-D203A3D6A1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9A9E5B-D128-46C1-B0FE-C7B7DDF7C21C}"/>
              </a:ext>
            </a:extLst>
          </p:cNvPr>
          <p:cNvSpPr>
            <a:spLocks noGrp="1"/>
          </p:cNvSpPr>
          <p:nvPr>
            <p:ph type="sldNum" sz="quarter" idx="12"/>
          </p:nvPr>
        </p:nvSpPr>
        <p:spPr/>
        <p:txBody>
          <a:bodyPr/>
          <a:lstStyle/>
          <a:p>
            <a:fld id="{16DCD180-6691-4B1F-8ECF-B0778850CB77}" type="slidenum">
              <a:rPr lang="en-IN" smtClean="0"/>
              <a:t>‹#›</a:t>
            </a:fld>
            <a:endParaRPr lang="en-IN"/>
          </a:p>
        </p:txBody>
      </p:sp>
    </p:spTree>
    <p:extLst>
      <p:ext uri="{BB962C8B-B14F-4D97-AF65-F5344CB8AC3E}">
        <p14:creationId xmlns:p14="http://schemas.microsoft.com/office/powerpoint/2010/main" val="126218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a:off x="33" y="6636000"/>
            <a:ext cx="12192000" cy="22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609600" y="0"/>
            <a:ext cx="10972800" cy="1295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3F3F3"/>
              </a:buClr>
              <a:buSzPts val="2400"/>
              <a:buNone/>
              <a:defRPr sz="3200" b="0">
                <a:solidFill>
                  <a:srgbClr val="F3F3F3"/>
                </a:solidFill>
              </a:defRPr>
            </a:lvl1pPr>
            <a:lvl2pPr lvl="1" algn="ctr">
              <a:spcBef>
                <a:spcPts val="0"/>
              </a:spcBef>
              <a:spcAft>
                <a:spcPts val="0"/>
              </a:spcAft>
              <a:buClr>
                <a:srgbClr val="999999"/>
              </a:buClr>
              <a:buSzPts val="2400"/>
              <a:buNone/>
              <a:defRPr sz="3200" b="0">
                <a:solidFill>
                  <a:srgbClr val="999999"/>
                </a:solidFill>
              </a:defRPr>
            </a:lvl2pPr>
            <a:lvl3pPr lvl="2" algn="ctr">
              <a:spcBef>
                <a:spcPts val="0"/>
              </a:spcBef>
              <a:spcAft>
                <a:spcPts val="0"/>
              </a:spcAft>
              <a:buClr>
                <a:srgbClr val="999999"/>
              </a:buClr>
              <a:buSzPts val="2400"/>
              <a:buNone/>
              <a:defRPr sz="3200" b="0">
                <a:solidFill>
                  <a:srgbClr val="999999"/>
                </a:solidFill>
              </a:defRPr>
            </a:lvl3pPr>
            <a:lvl4pPr lvl="3" algn="ctr">
              <a:spcBef>
                <a:spcPts val="0"/>
              </a:spcBef>
              <a:spcAft>
                <a:spcPts val="0"/>
              </a:spcAft>
              <a:buClr>
                <a:srgbClr val="999999"/>
              </a:buClr>
              <a:buSzPts val="2400"/>
              <a:buNone/>
              <a:defRPr sz="3200" b="0">
                <a:solidFill>
                  <a:srgbClr val="999999"/>
                </a:solidFill>
              </a:defRPr>
            </a:lvl4pPr>
            <a:lvl5pPr lvl="4" algn="ctr">
              <a:spcBef>
                <a:spcPts val="0"/>
              </a:spcBef>
              <a:spcAft>
                <a:spcPts val="0"/>
              </a:spcAft>
              <a:buClr>
                <a:srgbClr val="999999"/>
              </a:buClr>
              <a:buSzPts val="2400"/>
              <a:buNone/>
              <a:defRPr sz="3200" b="0">
                <a:solidFill>
                  <a:srgbClr val="999999"/>
                </a:solidFill>
              </a:defRPr>
            </a:lvl5pPr>
            <a:lvl6pPr lvl="5" algn="ctr">
              <a:spcBef>
                <a:spcPts val="0"/>
              </a:spcBef>
              <a:spcAft>
                <a:spcPts val="0"/>
              </a:spcAft>
              <a:buClr>
                <a:srgbClr val="999999"/>
              </a:buClr>
              <a:buSzPts val="2400"/>
              <a:buNone/>
              <a:defRPr sz="3200" b="0">
                <a:solidFill>
                  <a:srgbClr val="999999"/>
                </a:solidFill>
              </a:defRPr>
            </a:lvl6pPr>
            <a:lvl7pPr lvl="6" algn="ctr">
              <a:spcBef>
                <a:spcPts val="0"/>
              </a:spcBef>
              <a:spcAft>
                <a:spcPts val="0"/>
              </a:spcAft>
              <a:buClr>
                <a:srgbClr val="999999"/>
              </a:buClr>
              <a:buSzPts val="2400"/>
              <a:buNone/>
              <a:defRPr sz="3200" b="0">
                <a:solidFill>
                  <a:srgbClr val="999999"/>
                </a:solidFill>
              </a:defRPr>
            </a:lvl7pPr>
            <a:lvl8pPr lvl="7" algn="ctr">
              <a:spcBef>
                <a:spcPts val="0"/>
              </a:spcBef>
              <a:spcAft>
                <a:spcPts val="0"/>
              </a:spcAft>
              <a:buClr>
                <a:srgbClr val="999999"/>
              </a:buClr>
              <a:buSzPts val="2400"/>
              <a:buNone/>
              <a:defRPr sz="3200" b="0">
                <a:solidFill>
                  <a:srgbClr val="999999"/>
                </a:solidFill>
              </a:defRPr>
            </a:lvl8pPr>
            <a:lvl9pPr lvl="8" algn="ctr">
              <a:spcBef>
                <a:spcPts val="0"/>
              </a:spcBef>
              <a:spcAft>
                <a:spcPts val="0"/>
              </a:spcAft>
              <a:buClr>
                <a:srgbClr val="999999"/>
              </a:buClr>
              <a:buSzPts val="2400"/>
              <a:buNone/>
              <a:defRPr sz="3200" b="0">
                <a:solidFill>
                  <a:srgbClr val="999999"/>
                </a:solidFill>
              </a:defRPr>
            </a:lvl9pPr>
          </a:lstStyle>
          <a:p>
            <a:r>
              <a:rPr lang="en-US"/>
              <a:t>Click to edit Master title style</a:t>
            </a:r>
            <a:endParaRPr/>
          </a:p>
        </p:txBody>
      </p:sp>
      <p:sp>
        <p:nvSpPr>
          <p:cNvPr id="25" name="Google Shape;25;p5"/>
          <p:cNvSpPr txBox="1">
            <a:spLocks noGrp="1"/>
          </p:cNvSpPr>
          <p:nvPr>
            <p:ph type="body" idx="1"/>
          </p:nvPr>
        </p:nvSpPr>
        <p:spPr>
          <a:xfrm>
            <a:off x="1340800" y="1600200"/>
            <a:ext cx="9510400" cy="48376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cxnSp>
        <p:nvCxnSpPr>
          <p:cNvPr id="26" name="Google Shape;26;p5"/>
          <p:cNvCxnSpPr/>
          <p:nvPr/>
        </p:nvCxnSpPr>
        <p:spPr>
          <a:xfrm>
            <a:off x="4038200" y="1295408"/>
            <a:ext cx="4115600" cy="0"/>
          </a:xfrm>
          <a:prstGeom prst="straightConnector1">
            <a:avLst/>
          </a:prstGeom>
          <a:noFill/>
          <a:ln w="19050" cap="flat" cmpd="sng">
            <a:solidFill>
              <a:schemeClr val="accent1"/>
            </a:solidFill>
            <a:prstDash val="solid"/>
            <a:round/>
            <a:headEnd type="none" w="med" len="med"/>
            <a:tailEnd type="none" w="med" len="med"/>
          </a:ln>
        </p:spPr>
      </p:cxnSp>
      <p:sp>
        <p:nvSpPr>
          <p:cNvPr id="27" name="Google Shape;27;p5"/>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271724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609600" y="0"/>
            <a:ext cx="10972800" cy="129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200"/>
            </a:lvl1pPr>
            <a:lvl2pPr lvl="1" algn="ctr">
              <a:spcBef>
                <a:spcPts val="0"/>
              </a:spcBef>
              <a:spcAft>
                <a:spcPts val="0"/>
              </a:spcAft>
              <a:buSzPts val="2400"/>
              <a:buNone/>
              <a:defRPr sz="3200"/>
            </a:lvl2pPr>
            <a:lvl3pPr lvl="2" algn="ctr">
              <a:spcBef>
                <a:spcPts val="0"/>
              </a:spcBef>
              <a:spcAft>
                <a:spcPts val="0"/>
              </a:spcAft>
              <a:buSzPts val="2400"/>
              <a:buNone/>
              <a:defRPr sz="3200"/>
            </a:lvl3pPr>
            <a:lvl4pPr lvl="3" algn="ctr">
              <a:spcBef>
                <a:spcPts val="0"/>
              </a:spcBef>
              <a:spcAft>
                <a:spcPts val="0"/>
              </a:spcAft>
              <a:buSzPts val="2400"/>
              <a:buNone/>
              <a:defRPr sz="3200"/>
            </a:lvl4pPr>
            <a:lvl5pPr lvl="4" algn="ctr">
              <a:spcBef>
                <a:spcPts val="0"/>
              </a:spcBef>
              <a:spcAft>
                <a:spcPts val="0"/>
              </a:spcAft>
              <a:buSzPts val="2400"/>
              <a:buNone/>
              <a:defRPr sz="3200"/>
            </a:lvl5pPr>
            <a:lvl6pPr lvl="5" algn="ctr">
              <a:spcBef>
                <a:spcPts val="0"/>
              </a:spcBef>
              <a:spcAft>
                <a:spcPts val="0"/>
              </a:spcAft>
              <a:buSzPts val="2400"/>
              <a:buNone/>
              <a:defRPr sz="3200"/>
            </a:lvl6pPr>
            <a:lvl7pPr lvl="6" algn="ctr">
              <a:spcBef>
                <a:spcPts val="0"/>
              </a:spcBef>
              <a:spcAft>
                <a:spcPts val="0"/>
              </a:spcAft>
              <a:buSzPts val="2400"/>
              <a:buNone/>
              <a:defRPr sz="3200"/>
            </a:lvl7pPr>
            <a:lvl8pPr lvl="7" algn="ctr">
              <a:spcBef>
                <a:spcPts val="0"/>
              </a:spcBef>
              <a:spcAft>
                <a:spcPts val="0"/>
              </a:spcAft>
              <a:buSzPts val="2400"/>
              <a:buNone/>
              <a:defRPr sz="3200"/>
            </a:lvl8pPr>
            <a:lvl9pPr lvl="8" algn="ctr">
              <a:spcBef>
                <a:spcPts val="0"/>
              </a:spcBef>
              <a:spcAft>
                <a:spcPts val="0"/>
              </a:spcAft>
              <a:buSzPts val="2400"/>
              <a:buNone/>
              <a:defRPr sz="3200"/>
            </a:lvl9pPr>
          </a:lstStyle>
          <a:p>
            <a:r>
              <a:rPr lang="en-US"/>
              <a:t>Click to edit Master title style</a:t>
            </a:r>
            <a:endParaRPr/>
          </a:p>
        </p:txBody>
      </p:sp>
      <p:sp>
        <p:nvSpPr>
          <p:cNvPr id="30" name="Google Shape;30;p6"/>
          <p:cNvSpPr txBox="1">
            <a:spLocks noGrp="1"/>
          </p:cNvSpPr>
          <p:nvPr>
            <p:ph type="body" idx="1"/>
          </p:nvPr>
        </p:nvSpPr>
        <p:spPr>
          <a:xfrm>
            <a:off x="1173368" y="1600200"/>
            <a:ext cx="4778800" cy="47744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31" name="Google Shape;31;p6"/>
          <p:cNvSpPr txBox="1">
            <a:spLocks noGrp="1"/>
          </p:cNvSpPr>
          <p:nvPr>
            <p:ph type="body" idx="2"/>
          </p:nvPr>
        </p:nvSpPr>
        <p:spPr>
          <a:xfrm>
            <a:off x="6239833" y="1600200"/>
            <a:ext cx="4778800" cy="47744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cxnSp>
        <p:nvCxnSpPr>
          <p:cNvPr id="32" name="Google Shape;32;p6"/>
          <p:cNvCxnSpPr/>
          <p:nvPr/>
        </p:nvCxnSpPr>
        <p:spPr>
          <a:xfrm>
            <a:off x="4038200" y="1295408"/>
            <a:ext cx="4115600" cy="0"/>
          </a:xfrm>
          <a:prstGeom prst="straightConnector1">
            <a:avLst/>
          </a:prstGeom>
          <a:noFill/>
          <a:ln w="19050" cap="flat" cmpd="sng">
            <a:solidFill>
              <a:schemeClr val="accent1"/>
            </a:solidFill>
            <a:prstDash val="solid"/>
            <a:round/>
            <a:headEnd type="none" w="med" len="med"/>
            <a:tailEnd type="none" w="med" len="med"/>
          </a:ln>
        </p:spPr>
      </p:cxnSp>
      <p:sp>
        <p:nvSpPr>
          <p:cNvPr id="33" name="Google Shape;33;p6"/>
          <p:cNvSpPr/>
          <p:nvPr/>
        </p:nvSpPr>
        <p:spPr>
          <a:xfrm>
            <a:off x="33" y="6636000"/>
            <a:ext cx="12192000" cy="22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3250716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609600" y="0"/>
            <a:ext cx="10972800" cy="12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
        <p:nvSpPr>
          <p:cNvPr id="37" name="Google Shape;37;p7"/>
          <p:cNvSpPr txBox="1">
            <a:spLocks noGrp="1"/>
          </p:cNvSpPr>
          <p:nvPr>
            <p:ph type="body" idx="1"/>
          </p:nvPr>
        </p:nvSpPr>
        <p:spPr>
          <a:xfrm>
            <a:off x="609600" y="1600200"/>
            <a:ext cx="3509200" cy="4514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8" name="Google Shape;38;p7"/>
          <p:cNvSpPr txBox="1">
            <a:spLocks noGrp="1"/>
          </p:cNvSpPr>
          <p:nvPr>
            <p:ph type="body" idx="2"/>
          </p:nvPr>
        </p:nvSpPr>
        <p:spPr>
          <a:xfrm>
            <a:off x="4298619" y="1600200"/>
            <a:ext cx="3509200" cy="4514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9" name="Google Shape;39;p7"/>
          <p:cNvSpPr txBox="1">
            <a:spLocks noGrp="1"/>
          </p:cNvSpPr>
          <p:nvPr>
            <p:ph type="body" idx="3"/>
          </p:nvPr>
        </p:nvSpPr>
        <p:spPr>
          <a:xfrm>
            <a:off x="7987636" y="1600200"/>
            <a:ext cx="3509200" cy="4514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cxnSp>
        <p:nvCxnSpPr>
          <p:cNvPr id="40" name="Google Shape;40;p7"/>
          <p:cNvCxnSpPr/>
          <p:nvPr/>
        </p:nvCxnSpPr>
        <p:spPr>
          <a:xfrm>
            <a:off x="4038200" y="1295408"/>
            <a:ext cx="4115600" cy="0"/>
          </a:xfrm>
          <a:prstGeom prst="straightConnector1">
            <a:avLst/>
          </a:prstGeom>
          <a:noFill/>
          <a:ln w="19050" cap="flat" cmpd="sng">
            <a:solidFill>
              <a:schemeClr val="accent1"/>
            </a:solidFill>
            <a:prstDash val="solid"/>
            <a:round/>
            <a:headEnd type="none" w="med" len="med"/>
            <a:tailEnd type="none" w="med" len="med"/>
          </a:ln>
        </p:spPr>
      </p:cxnSp>
      <p:sp>
        <p:nvSpPr>
          <p:cNvPr id="41" name="Google Shape;41;p7"/>
          <p:cNvSpPr/>
          <p:nvPr/>
        </p:nvSpPr>
        <p:spPr>
          <a:xfrm>
            <a:off x="33" y="6636000"/>
            <a:ext cx="12192000" cy="22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7"/>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319905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09600" y="0"/>
            <a:ext cx="10972800" cy="129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200"/>
            </a:lvl1pPr>
            <a:lvl2pPr lvl="1" algn="ctr">
              <a:spcBef>
                <a:spcPts val="0"/>
              </a:spcBef>
              <a:spcAft>
                <a:spcPts val="0"/>
              </a:spcAft>
              <a:buSzPts val="2400"/>
              <a:buNone/>
              <a:defRPr sz="3200"/>
            </a:lvl2pPr>
            <a:lvl3pPr lvl="2" algn="ctr">
              <a:spcBef>
                <a:spcPts val="0"/>
              </a:spcBef>
              <a:spcAft>
                <a:spcPts val="0"/>
              </a:spcAft>
              <a:buSzPts val="2400"/>
              <a:buNone/>
              <a:defRPr sz="3200"/>
            </a:lvl3pPr>
            <a:lvl4pPr lvl="3" algn="ctr">
              <a:spcBef>
                <a:spcPts val="0"/>
              </a:spcBef>
              <a:spcAft>
                <a:spcPts val="0"/>
              </a:spcAft>
              <a:buSzPts val="2400"/>
              <a:buNone/>
              <a:defRPr sz="3200"/>
            </a:lvl4pPr>
            <a:lvl5pPr lvl="4" algn="ctr">
              <a:spcBef>
                <a:spcPts val="0"/>
              </a:spcBef>
              <a:spcAft>
                <a:spcPts val="0"/>
              </a:spcAft>
              <a:buSzPts val="2400"/>
              <a:buNone/>
              <a:defRPr sz="3200"/>
            </a:lvl5pPr>
            <a:lvl6pPr lvl="5" algn="ctr">
              <a:spcBef>
                <a:spcPts val="0"/>
              </a:spcBef>
              <a:spcAft>
                <a:spcPts val="0"/>
              </a:spcAft>
              <a:buSzPts val="2400"/>
              <a:buNone/>
              <a:defRPr sz="3200"/>
            </a:lvl6pPr>
            <a:lvl7pPr lvl="6" algn="ctr">
              <a:spcBef>
                <a:spcPts val="0"/>
              </a:spcBef>
              <a:spcAft>
                <a:spcPts val="0"/>
              </a:spcAft>
              <a:buSzPts val="2400"/>
              <a:buNone/>
              <a:defRPr sz="3200"/>
            </a:lvl7pPr>
            <a:lvl8pPr lvl="7" algn="ctr">
              <a:spcBef>
                <a:spcPts val="0"/>
              </a:spcBef>
              <a:spcAft>
                <a:spcPts val="0"/>
              </a:spcAft>
              <a:buSzPts val="2400"/>
              <a:buNone/>
              <a:defRPr sz="3200"/>
            </a:lvl8pPr>
            <a:lvl9pPr lvl="8" algn="ctr">
              <a:spcBef>
                <a:spcPts val="0"/>
              </a:spcBef>
              <a:spcAft>
                <a:spcPts val="0"/>
              </a:spcAft>
              <a:buSzPts val="2400"/>
              <a:buNone/>
              <a:defRPr sz="3200"/>
            </a:lvl9pPr>
          </a:lstStyle>
          <a:p>
            <a:r>
              <a:rPr lang="en-US"/>
              <a:t>Click to edit Master title style</a:t>
            </a:r>
            <a:endParaRPr/>
          </a:p>
        </p:txBody>
      </p:sp>
      <p:cxnSp>
        <p:nvCxnSpPr>
          <p:cNvPr id="45" name="Google Shape;45;p8"/>
          <p:cNvCxnSpPr/>
          <p:nvPr/>
        </p:nvCxnSpPr>
        <p:spPr>
          <a:xfrm>
            <a:off x="4038200" y="1295408"/>
            <a:ext cx="4115600" cy="0"/>
          </a:xfrm>
          <a:prstGeom prst="straightConnector1">
            <a:avLst/>
          </a:prstGeom>
          <a:noFill/>
          <a:ln w="19050" cap="flat" cmpd="sng">
            <a:solidFill>
              <a:schemeClr val="accent1"/>
            </a:solidFill>
            <a:prstDash val="solid"/>
            <a:round/>
            <a:headEnd type="none" w="med" len="med"/>
            <a:tailEnd type="none" w="med" len="med"/>
          </a:ln>
        </p:spPr>
      </p:cxnSp>
      <p:sp>
        <p:nvSpPr>
          <p:cNvPr id="46" name="Google Shape;46;p8"/>
          <p:cNvSpPr/>
          <p:nvPr/>
        </p:nvSpPr>
        <p:spPr>
          <a:xfrm>
            <a:off x="33" y="6636000"/>
            <a:ext cx="12192000" cy="22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8"/>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2611302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txBox="1">
            <a:spLocks noGrp="1"/>
          </p:cNvSpPr>
          <p:nvPr>
            <p:ph type="body" idx="1"/>
          </p:nvPr>
        </p:nvSpPr>
        <p:spPr>
          <a:xfrm>
            <a:off x="609600" y="5875068"/>
            <a:ext cx="10972800" cy="762800"/>
          </a:xfrm>
          <a:prstGeom prst="rect">
            <a:avLst/>
          </a:prstGeom>
        </p:spPr>
        <p:txBody>
          <a:bodyPr spcFirstLastPara="1" wrap="square" lIns="91425" tIns="91425" rIns="91425" bIns="91425" anchor="ctr" anchorCtr="0">
            <a:noAutofit/>
          </a:bodyPr>
          <a:lstStyle>
            <a:lvl1pPr marL="609585" lvl="0" indent="-304792" algn="ctr">
              <a:spcBef>
                <a:spcPts val="480"/>
              </a:spcBef>
              <a:spcAft>
                <a:spcPts val="0"/>
              </a:spcAft>
              <a:buSzPts val="1600"/>
              <a:buFont typeface="Playfair Display"/>
              <a:buNone/>
              <a:defRPr sz="2133" i="1">
                <a:latin typeface="Playfair Display"/>
                <a:ea typeface="Playfair Display"/>
                <a:cs typeface="Playfair Display"/>
                <a:sym typeface="Playfair Display"/>
              </a:defRPr>
            </a:lvl1pPr>
          </a:lstStyle>
          <a:p>
            <a:pPr lvl="0"/>
            <a:r>
              <a:rPr lang="en-US"/>
              <a:t>Click to edit Master text styles</a:t>
            </a:r>
          </a:p>
        </p:txBody>
      </p:sp>
      <p:cxnSp>
        <p:nvCxnSpPr>
          <p:cNvPr id="50" name="Google Shape;50;p9"/>
          <p:cNvCxnSpPr/>
          <p:nvPr/>
        </p:nvCxnSpPr>
        <p:spPr>
          <a:xfrm>
            <a:off x="4038200" y="5875083"/>
            <a:ext cx="4115600" cy="0"/>
          </a:xfrm>
          <a:prstGeom prst="straightConnector1">
            <a:avLst/>
          </a:prstGeom>
          <a:noFill/>
          <a:ln w="19050" cap="flat" cmpd="sng">
            <a:solidFill>
              <a:schemeClr val="accent1"/>
            </a:solidFill>
            <a:prstDash val="solid"/>
            <a:round/>
            <a:headEnd type="none" w="med" len="med"/>
            <a:tailEnd type="none" w="med" len="med"/>
          </a:ln>
        </p:spPr>
      </p:cxnSp>
      <p:sp>
        <p:nvSpPr>
          <p:cNvPr id="51" name="Google Shape;51;p9"/>
          <p:cNvSpPr txBox="1">
            <a:spLocks noGrp="1"/>
          </p:cNvSpPr>
          <p:nvPr>
            <p:ph type="sldNum" idx="12"/>
          </p:nvPr>
        </p:nvSpPr>
        <p:spPr>
          <a:xfrm>
            <a:off x="5730200" y="6488203"/>
            <a:ext cx="731600" cy="370000"/>
          </a:xfrm>
          <a:prstGeom prst="rect">
            <a:avLst/>
          </a:prstGeom>
        </p:spPr>
        <p:txBody>
          <a:bodyPr spcFirstLastPara="1" wrap="square" lIns="91425" tIns="91425" rIns="91425" bIns="91425" anchor="t" anchorCtr="0">
            <a:noAutofit/>
          </a:bodyPr>
          <a:lstStyle>
            <a:lvl1pPr lvl="0">
              <a:buNone/>
              <a:defRPr>
                <a:latin typeface="Playfair Display"/>
                <a:ea typeface="Playfair Display"/>
                <a:cs typeface="Playfair Display"/>
                <a:sym typeface="Playfair Display"/>
              </a:defRPr>
            </a:lvl1pPr>
            <a:lvl2pPr lvl="1">
              <a:buNone/>
              <a:defRPr>
                <a:latin typeface="Playfair Display"/>
                <a:ea typeface="Playfair Display"/>
                <a:cs typeface="Playfair Display"/>
                <a:sym typeface="Playfair Display"/>
              </a:defRPr>
            </a:lvl2pPr>
            <a:lvl3pPr lvl="2">
              <a:buNone/>
              <a:defRPr>
                <a:latin typeface="Playfair Display"/>
                <a:ea typeface="Playfair Display"/>
                <a:cs typeface="Playfair Display"/>
                <a:sym typeface="Playfair Display"/>
              </a:defRPr>
            </a:lvl3pPr>
            <a:lvl4pPr lvl="3">
              <a:buNone/>
              <a:defRPr>
                <a:latin typeface="Playfair Display"/>
                <a:ea typeface="Playfair Display"/>
                <a:cs typeface="Playfair Display"/>
                <a:sym typeface="Playfair Display"/>
              </a:defRPr>
            </a:lvl4pPr>
            <a:lvl5pPr lvl="4">
              <a:buNone/>
              <a:defRPr>
                <a:latin typeface="Playfair Display"/>
                <a:ea typeface="Playfair Display"/>
                <a:cs typeface="Playfair Display"/>
                <a:sym typeface="Playfair Display"/>
              </a:defRPr>
            </a:lvl5pPr>
            <a:lvl6pPr lvl="5">
              <a:buNone/>
              <a:defRPr>
                <a:latin typeface="Playfair Display"/>
                <a:ea typeface="Playfair Display"/>
                <a:cs typeface="Playfair Display"/>
                <a:sym typeface="Playfair Display"/>
              </a:defRPr>
            </a:lvl6pPr>
            <a:lvl7pPr lvl="6">
              <a:buNone/>
              <a:defRPr>
                <a:latin typeface="Playfair Display"/>
                <a:ea typeface="Playfair Display"/>
                <a:cs typeface="Playfair Display"/>
                <a:sym typeface="Playfair Display"/>
              </a:defRPr>
            </a:lvl7pPr>
            <a:lvl8pPr lvl="7">
              <a:buNone/>
              <a:defRPr>
                <a:latin typeface="Playfair Display"/>
                <a:ea typeface="Playfair Display"/>
                <a:cs typeface="Playfair Display"/>
                <a:sym typeface="Playfair Display"/>
              </a:defRPr>
            </a:lvl8pPr>
            <a:lvl9pPr lvl="8">
              <a:buNone/>
              <a:defRPr>
                <a:latin typeface="Playfair Display"/>
                <a:ea typeface="Playfair Display"/>
                <a:cs typeface="Playfair Display"/>
                <a:sym typeface="Playfair Display"/>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53427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cxnSp>
        <p:nvCxnSpPr>
          <p:cNvPr id="53" name="Google Shape;53;p10"/>
          <p:cNvCxnSpPr/>
          <p:nvPr/>
        </p:nvCxnSpPr>
        <p:spPr>
          <a:xfrm>
            <a:off x="979600" y="6310075"/>
            <a:ext cx="10232800" cy="0"/>
          </a:xfrm>
          <a:prstGeom prst="straightConnector1">
            <a:avLst/>
          </a:prstGeom>
          <a:noFill/>
          <a:ln w="19050" cap="flat" cmpd="sng">
            <a:solidFill>
              <a:schemeClr val="accent1"/>
            </a:solidFill>
            <a:prstDash val="solid"/>
            <a:round/>
            <a:headEnd type="none" w="med" len="med"/>
            <a:tailEnd type="none" w="med" len="med"/>
          </a:ln>
        </p:spPr>
      </p:cxnSp>
      <p:cxnSp>
        <p:nvCxnSpPr>
          <p:cNvPr id="54" name="Google Shape;54;p10"/>
          <p:cNvCxnSpPr/>
          <p:nvPr/>
        </p:nvCxnSpPr>
        <p:spPr>
          <a:xfrm>
            <a:off x="979600" y="547925"/>
            <a:ext cx="10232800" cy="0"/>
          </a:xfrm>
          <a:prstGeom prst="straightConnector1">
            <a:avLst/>
          </a:prstGeom>
          <a:noFill/>
          <a:ln w="19050" cap="flat" cmpd="sng">
            <a:solidFill>
              <a:schemeClr val="accent1"/>
            </a:solidFill>
            <a:prstDash val="solid"/>
            <a:round/>
            <a:headEnd type="none" w="med" len="med"/>
            <a:tailEnd type="none" w="med" len="med"/>
          </a:ln>
        </p:spPr>
      </p:cxnSp>
      <p:sp>
        <p:nvSpPr>
          <p:cNvPr id="55" name="Google Shape;55;p10"/>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73356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p:cSld name="Blank color">
    <p:bg>
      <p:bgPr>
        <a:solidFill>
          <a:schemeClr val="accent1"/>
        </a:solidFill>
        <a:effectLst/>
      </p:bgPr>
    </p:bg>
    <p:spTree>
      <p:nvGrpSpPr>
        <p:cNvPr id="1" name="Shape 56"/>
        <p:cNvGrpSpPr/>
        <p:nvPr/>
      </p:nvGrpSpPr>
      <p:grpSpPr>
        <a:xfrm>
          <a:off x="0" y="0"/>
          <a:ext cx="0" cy="0"/>
          <a:chOff x="0" y="0"/>
          <a:chExt cx="0" cy="0"/>
        </a:xfrm>
      </p:grpSpPr>
      <p:cxnSp>
        <p:nvCxnSpPr>
          <p:cNvPr id="57" name="Google Shape;57;p11"/>
          <p:cNvCxnSpPr/>
          <p:nvPr/>
        </p:nvCxnSpPr>
        <p:spPr>
          <a:xfrm>
            <a:off x="979600" y="6310075"/>
            <a:ext cx="10232800" cy="0"/>
          </a:xfrm>
          <a:prstGeom prst="straightConnector1">
            <a:avLst/>
          </a:prstGeom>
          <a:noFill/>
          <a:ln w="19050" cap="flat" cmpd="sng">
            <a:solidFill>
              <a:srgbClr val="434343"/>
            </a:solidFill>
            <a:prstDash val="solid"/>
            <a:round/>
            <a:headEnd type="none" w="med" len="med"/>
            <a:tailEnd type="none" w="med" len="med"/>
          </a:ln>
        </p:spPr>
      </p:cxnSp>
      <p:cxnSp>
        <p:nvCxnSpPr>
          <p:cNvPr id="58" name="Google Shape;58;p11"/>
          <p:cNvCxnSpPr/>
          <p:nvPr/>
        </p:nvCxnSpPr>
        <p:spPr>
          <a:xfrm>
            <a:off x="979600" y="547925"/>
            <a:ext cx="10232800" cy="0"/>
          </a:xfrm>
          <a:prstGeom prst="straightConnector1">
            <a:avLst/>
          </a:prstGeom>
          <a:noFill/>
          <a:ln w="19050" cap="flat" cmpd="sng">
            <a:solidFill>
              <a:srgbClr val="434343"/>
            </a:solidFill>
            <a:prstDash val="solid"/>
            <a:round/>
            <a:headEnd type="none" w="med" len="med"/>
            <a:tailEnd type="none" w="med" len="med"/>
          </a:ln>
        </p:spPr>
      </p:cxnSp>
      <p:sp>
        <p:nvSpPr>
          <p:cNvPr id="59" name="Google Shape;59;p11"/>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solidFill>
                  <a:srgbClr val="1D1D1B"/>
                </a:solidFill>
              </a:defRPr>
            </a:lvl1pPr>
            <a:lvl2pPr lvl="1">
              <a:buNone/>
              <a:defRPr>
                <a:solidFill>
                  <a:srgbClr val="1D1D1B"/>
                </a:solidFill>
              </a:defRPr>
            </a:lvl2pPr>
            <a:lvl3pPr lvl="2">
              <a:buNone/>
              <a:defRPr>
                <a:solidFill>
                  <a:srgbClr val="1D1D1B"/>
                </a:solidFill>
              </a:defRPr>
            </a:lvl3pPr>
            <a:lvl4pPr lvl="3">
              <a:buNone/>
              <a:defRPr>
                <a:solidFill>
                  <a:srgbClr val="1D1D1B"/>
                </a:solidFill>
              </a:defRPr>
            </a:lvl4pPr>
            <a:lvl5pPr lvl="4">
              <a:buNone/>
              <a:defRPr>
                <a:solidFill>
                  <a:srgbClr val="1D1D1B"/>
                </a:solidFill>
              </a:defRPr>
            </a:lvl5pPr>
            <a:lvl6pPr lvl="5">
              <a:buNone/>
              <a:defRPr>
                <a:solidFill>
                  <a:srgbClr val="1D1D1B"/>
                </a:solidFill>
              </a:defRPr>
            </a:lvl6pPr>
            <a:lvl7pPr lvl="6">
              <a:buNone/>
              <a:defRPr>
                <a:solidFill>
                  <a:srgbClr val="1D1D1B"/>
                </a:solidFill>
              </a:defRPr>
            </a:lvl7pPr>
            <a:lvl8pPr lvl="7">
              <a:buNone/>
              <a:defRPr>
                <a:solidFill>
                  <a:srgbClr val="1D1D1B"/>
                </a:solidFill>
              </a:defRPr>
            </a:lvl8pPr>
            <a:lvl9pPr lvl="8">
              <a:buNone/>
              <a:defRPr>
                <a:solidFill>
                  <a:srgbClr val="1D1D1B"/>
                </a:solidFill>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417375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ircle">
  <p:cSld name="Blank circle">
    <p:bg>
      <p:bgPr>
        <a:solidFill>
          <a:schemeClr val="accent1"/>
        </a:solidFill>
        <a:effectLst/>
      </p:bgPr>
    </p:bg>
    <p:spTree>
      <p:nvGrpSpPr>
        <p:cNvPr id="1" name="Shape 60"/>
        <p:cNvGrpSpPr/>
        <p:nvPr/>
      </p:nvGrpSpPr>
      <p:grpSpPr>
        <a:xfrm>
          <a:off x="0" y="0"/>
          <a:ext cx="0" cy="0"/>
          <a:chOff x="0" y="0"/>
          <a:chExt cx="0" cy="0"/>
        </a:xfrm>
      </p:grpSpPr>
      <p:pic>
        <p:nvPicPr>
          <p:cNvPr id="61" name="Google Shape;61;p12" descr="dark_wood.jpg"/>
          <p:cNvPicPr preferRelativeResize="0"/>
          <p:nvPr/>
        </p:nvPicPr>
        <p:blipFill rotWithShape="1">
          <a:blip r:embed="rId2">
            <a:alphaModFix/>
          </a:blip>
          <a:srcRect r="24998"/>
          <a:stretch/>
        </p:blipFill>
        <p:spPr>
          <a:xfrm>
            <a:off x="3047600" y="380551"/>
            <a:ext cx="6096800" cy="6096800"/>
          </a:xfrm>
          <a:prstGeom prst="ellipse">
            <a:avLst/>
          </a:prstGeom>
          <a:noFill/>
          <a:ln>
            <a:noFill/>
          </a:ln>
        </p:spPr>
      </p:pic>
      <p:sp>
        <p:nvSpPr>
          <p:cNvPr id="62" name="Google Shape;62;p12"/>
          <p:cNvSpPr txBox="1">
            <a:spLocks noGrp="1"/>
          </p:cNvSpPr>
          <p:nvPr>
            <p:ph type="sldNum" idx="12"/>
          </p:nvPr>
        </p:nvSpPr>
        <p:spPr>
          <a:xfrm>
            <a:off x="5730200" y="6477452"/>
            <a:ext cx="731600" cy="380800"/>
          </a:xfrm>
          <a:prstGeom prst="rect">
            <a:avLst/>
          </a:prstGeom>
        </p:spPr>
        <p:txBody>
          <a:bodyPr spcFirstLastPara="1" wrap="square" lIns="91425" tIns="91425" rIns="91425" bIns="91425" anchor="ctr" anchorCtr="0">
            <a:noAutofit/>
          </a:bodyPr>
          <a:lstStyle>
            <a:lvl1pPr lvl="0">
              <a:buNone/>
              <a:defRPr>
                <a:solidFill>
                  <a:srgbClr val="1D1D1B"/>
                </a:solidFill>
              </a:defRPr>
            </a:lvl1pPr>
            <a:lvl2pPr lvl="1">
              <a:buNone/>
              <a:defRPr>
                <a:solidFill>
                  <a:srgbClr val="1D1D1B"/>
                </a:solidFill>
              </a:defRPr>
            </a:lvl2pPr>
            <a:lvl3pPr lvl="2">
              <a:buNone/>
              <a:defRPr>
                <a:solidFill>
                  <a:srgbClr val="1D1D1B"/>
                </a:solidFill>
              </a:defRPr>
            </a:lvl3pPr>
            <a:lvl4pPr lvl="3">
              <a:buNone/>
              <a:defRPr>
                <a:solidFill>
                  <a:srgbClr val="1D1D1B"/>
                </a:solidFill>
              </a:defRPr>
            </a:lvl4pPr>
            <a:lvl5pPr lvl="4">
              <a:buNone/>
              <a:defRPr>
                <a:solidFill>
                  <a:srgbClr val="1D1D1B"/>
                </a:solidFill>
              </a:defRPr>
            </a:lvl5pPr>
            <a:lvl6pPr lvl="5">
              <a:buNone/>
              <a:defRPr>
                <a:solidFill>
                  <a:srgbClr val="1D1D1B"/>
                </a:solidFill>
              </a:defRPr>
            </a:lvl6pPr>
            <a:lvl7pPr lvl="6">
              <a:buNone/>
              <a:defRPr>
                <a:solidFill>
                  <a:srgbClr val="1D1D1B"/>
                </a:solidFill>
              </a:defRPr>
            </a:lvl7pPr>
            <a:lvl8pPr lvl="7">
              <a:buNone/>
              <a:defRPr>
                <a:solidFill>
                  <a:srgbClr val="1D1D1B"/>
                </a:solidFill>
              </a:defRPr>
            </a:lvl8pPr>
            <a:lvl9pPr lvl="8">
              <a:buNone/>
              <a:defRPr>
                <a:solidFill>
                  <a:srgbClr val="1D1D1B"/>
                </a:solidFill>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418150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Playfair Display"/>
              <a:buNone/>
              <a:defRPr sz="32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3200"/>
              <a:buFont typeface="Playfair Display"/>
              <a:buNone/>
              <a:defRPr sz="3200" b="1">
                <a:solidFill>
                  <a:schemeClr val="lt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1pPr>
            <a:lvl2pPr marL="914400" lvl="1"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2pPr>
            <a:lvl3pPr marL="1371600" lvl="2"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3pPr>
            <a:lvl4pPr marL="1828800" lvl="3"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4pPr>
            <a:lvl5pPr marL="2286000" lvl="4"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5pPr>
            <a:lvl6pPr marL="2743200" lvl="5"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6pPr>
            <a:lvl7pPr marL="3200400" lvl="6"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7pPr>
            <a:lvl8pPr marL="3657600" lvl="7"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8pPr>
            <a:lvl9pPr marL="4114800" lvl="8" indent="-381000">
              <a:spcBef>
                <a:spcPts val="0"/>
              </a:spcBef>
              <a:spcAft>
                <a:spcPts val="0"/>
              </a:spcAft>
              <a:buClr>
                <a:schemeClr val="lt1"/>
              </a:buClr>
              <a:buSzPts val="2400"/>
              <a:buFont typeface="Droid Sans"/>
              <a:buChar char="■"/>
              <a:defRPr sz="2400">
                <a:solidFill>
                  <a:schemeClr val="lt1"/>
                </a:solidFill>
                <a:latin typeface="Droid Sans"/>
                <a:ea typeface="Droid Sans"/>
                <a:cs typeface="Droid Sans"/>
                <a:sym typeface="Droid Sans"/>
              </a:defRPr>
            </a:lvl9pPr>
          </a:lstStyle>
          <a:p>
            <a:endParaRPr/>
          </a:p>
        </p:txBody>
      </p:sp>
      <p:sp>
        <p:nvSpPr>
          <p:cNvPr id="8" name="Google Shape;8;p1"/>
          <p:cNvSpPr txBox="1">
            <a:spLocks noGrp="1"/>
          </p:cNvSpPr>
          <p:nvPr>
            <p:ph type="sldNum" idx="12"/>
          </p:nvPr>
        </p:nvSpPr>
        <p:spPr>
          <a:xfrm>
            <a:off x="5730200" y="6231535"/>
            <a:ext cx="731600" cy="524800"/>
          </a:xfrm>
          <a:prstGeom prst="rect">
            <a:avLst/>
          </a:prstGeom>
          <a:noFill/>
          <a:ln>
            <a:noFill/>
          </a:ln>
        </p:spPr>
        <p:txBody>
          <a:bodyPr spcFirstLastPara="1" wrap="square" lIns="91425" tIns="91425" rIns="91425" bIns="91425" anchor="t" anchorCtr="0">
            <a:noAutofit/>
          </a:bodyPr>
          <a:lstStyle>
            <a:lvl1pPr lvl="0" algn="ctr">
              <a:buNone/>
              <a:defRPr sz="1600">
                <a:solidFill>
                  <a:schemeClr val="accent1"/>
                </a:solidFill>
                <a:latin typeface="Playfair Display"/>
                <a:ea typeface="Playfair Display"/>
                <a:cs typeface="Playfair Display"/>
                <a:sym typeface="Playfair Display"/>
              </a:defRPr>
            </a:lvl1pPr>
            <a:lvl2pPr lvl="1" algn="ctr">
              <a:buNone/>
              <a:defRPr sz="1600">
                <a:solidFill>
                  <a:schemeClr val="accent1"/>
                </a:solidFill>
                <a:latin typeface="Playfair Display"/>
                <a:ea typeface="Playfair Display"/>
                <a:cs typeface="Playfair Display"/>
                <a:sym typeface="Playfair Display"/>
              </a:defRPr>
            </a:lvl2pPr>
            <a:lvl3pPr lvl="2" algn="ctr">
              <a:buNone/>
              <a:defRPr sz="1600">
                <a:solidFill>
                  <a:schemeClr val="accent1"/>
                </a:solidFill>
                <a:latin typeface="Playfair Display"/>
                <a:ea typeface="Playfair Display"/>
                <a:cs typeface="Playfair Display"/>
                <a:sym typeface="Playfair Display"/>
              </a:defRPr>
            </a:lvl3pPr>
            <a:lvl4pPr lvl="3" algn="ctr">
              <a:buNone/>
              <a:defRPr sz="1600">
                <a:solidFill>
                  <a:schemeClr val="accent1"/>
                </a:solidFill>
                <a:latin typeface="Playfair Display"/>
                <a:ea typeface="Playfair Display"/>
                <a:cs typeface="Playfair Display"/>
                <a:sym typeface="Playfair Display"/>
              </a:defRPr>
            </a:lvl4pPr>
            <a:lvl5pPr lvl="4" algn="ctr">
              <a:buNone/>
              <a:defRPr sz="1600">
                <a:solidFill>
                  <a:schemeClr val="accent1"/>
                </a:solidFill>
                <a:latin typeface="Playfair Display"/>
                <a:ea typeface="Playfair Display"/>
                <a:cs typeface="Playfair Display"/>
                <a:sym typeface="Playfair Display"/>
              </a:defRPr>
            </a:lvl5pPr>
            <a:lvl6pPr lvl="5" algn="ctr">
              <a:buNone/>
              <a:defRPr sz="1600">
                <a:solidFill>
                  <a:schemeClr val="accent1"/>
                </a:solidFill>
                <a:latin typeface="Playfair Display"/>
                <a:ea typeface="Playfair Display"/>
                <a:cs typeface="Playfair Display"/>
                <a:sym typeface="Playfair Display"/>
              </a:defRPr>
            </a:lvl6pPr>
            <a:lvl7pPr lvl="6" algn="ctr">
              <a:buNone/>
              <a:defRPr sz="1600">
                <a:solidFill>
                  <a:schemeClr val="accent1"/>
                </a:solidFill>
                <a:latin typeface="Playfair Display"/>
                <a:ea typeface="Playfair Display"/>
                <a:cs typeface="Playfair Display"/>
                <a:sym typeface="Playfair Display"/>
              </a:defRPr>
            </a:lvl7pPr>
            <a:lvl8pPr lvl="7" algn="ctr">
              <a:buNone/>
              <a:defRPr sz="1600">
                <a:solidFill>
                  <a:schemeClr val="accent1"/>
                </a:solidFill>
                <a:latin typeface="Playfair Display"/>
                <a:ea typeface="Playfair Display"/>
                <a:cs typeface="Playfair Display"/>
                <a:sym typeface="Playfair Display"/>
              </a:defRPr>
            </a:lvl8pPr>
            <a:lvl9pPr lvl="8" algn="ctr">
              <a:buNone/>
              <a:defRPr sz="1600">
                <a:solidFill>
                  <a:schemeClr val="accent1"/>
                </a:solidFill>
                <a:latin typeface="Playfair Display"/>
                <a:ea typeface="Playfair Display"/>
                <a:cs typeface="Playfair Display"/>
                <a:sym typeface="Playfair Display"/>
              </a:defRPr>
            </a:lvl9pPr>
          </a:lstStyle>
          <a:p>
            <a:fld id="{16DCD180-6691-4B1F-8ECF-B0778850CB77}" type="slidenum">
              <a:rPr lang="en-IN" smtClean="0"/>
              <a:t>‹#›</a:t>
            </a:fld>
            <a:endParaRPr lang="en-IN"/>
          </a:p>
        </p:txBody>
      </p:sp>
    </p:spTree>
    <p:extLst>
      <p:ext uri="{BB962C8B-B14F-4D97-AF65-F5344CB8AC3E}">
        <p14:creationId xmlns:p14="http://schemas.microsoft.com/office/powerpoint/2010/main" val="3106683928"/>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19AF78-BAE9-4BBE-A8A5-F3CE999ECDDF}"/>
              </a:ext>
            </a:extLst>
          </p:cNvPr>
          <p:cNvSpPr txBox="1"/>
          <p:nvPr/>
        </p:nvSpPr>
        <p:spPr>
          <a:xfrm>
            <a:off x="1684254" y="2091057"/>
            <a:ext cx="9030878" cy="584775"/>
          </a:xfrm>
          <a:prstGeom prst="rect">
            <a:avLst/>
          </a:prstGeom>
          <a:noFill/>
        </p:spPr>
        <p:txBody>
          <a:bodyPr wrap="square" rtlCol="0">
            <a:spAutoFit/>
          </a:bodyPr>
          <a:lstStyle/>
          <a:p>
            <a:pPr algn="ctr"/>
            <a:r>
              <a:rPr lang="en-US" sz="3200" dirty="0">
                <a:solidFill>
                  <a:schemeClr val="accent2"/>
                </a:solidFill>
                <a:latin typeface="Baskerville Old Face" panose="02020602080505020303" pitchFamily="18" charset="0"/>
              </a:rPr>
              <a:t>COIN BASED MOBILE CHARGER</a:t>
            </a:r>
            <a:endParaRPr lang="en-IN" sz="3200" dirty="0">
              <a:solidFill>
                <a:schemeClr val="accent2"/>
              </a:solidFill>
              <a:latin typeface="Baskerville Old Face" panose="02020602080505020303" pitchFamily="18" charset="0"/>
            </a:endParaRPr>
          </a:p>
        </p:txBody>
      </p:sp>
      <p:sp>
        <p:nvSpPr>
          <p:cNvPr id="5" name="TextBox 4">
            <a:extLst>
              <a:ext uri="{FF2B5EF4-FFF2-40B4-BE49-F238E27FC236}">
                <a16:creationId xmlns:a16="http://schemas.microsoft.com/office/drawing/2014/main" id="{7FB13682-BC87-467D-8DE3-19E94F5030C7}"/>
              </a:ext>
            </a:extLst>
          </p:cNvPr>
          <p:cNvSpPr txBox="1"/>
          <p:nvPr/>
        </p:nvSpPr>
        <p:spPr>
          <a:xfrm>
            <a:off x="1123360" y="3020933"/>
            <a:ext cx="9945279" cy="3354765"/>
          </a:xfrm>
          <a:prstGeom prst="rect">
            <a:avLst/>
          </a:prstGeom>
          <a:noFill/>
        </p:spPr>
        <p:txBody>
          <a:bodyPr wrap="square" rtlCol="0">
            <a:spAutoFit/>
          </a:bodyPr>
          <a:lstStyle/>
          <a:p>
            <a:pPr algn="ctr"/>
            <a:r>
              <a:rPr lang="en-US" sz="2400" dirty="0">
                <a:solidFill>
                  <a:schemeClr val="accent2"/>
                </a:solidFill>
              </a:rPr>
              <a:t>PRSENTED BY</a:t>
            </a:r>
          </a:p>
          <a:p>
            <a:pPr marL="285750" indent="-285750" algn="ctr">
              <a:buFont typeface="Wingdings" panose="05000000000000000000" pitchFamily="2" charset="2"/>
              <a:buChar char="Ø"/>
            </a:pPr>
            <a:endParaRPr lang="en-US" dirty="0">
              <a:solidFill>
                <a:schemeClr val="accent2"/>
              </a:solidFill>
            </a:endParaRPr>
          </a:p>
          <a:p>
            <a:pPr algn="ctr"/>
            <a:endParaRPr lang="en-US" dirty="0">
              <a:solidFill>
                <a:schemeClr val="accent2"/>
              </a:solidFill>
            </a:endParaRPr>
          </a:p>
          <a:p>
            <a:pPr algn="ctr"/>
            <a:r>
              <a:rPr lang="en-US" sz="2000" dirty="0">
                <a:solidFill>
                  <a:schemeClr val="accent2">
                    <a:lumMod val="60000"/>
                    <a:lumOff val="40000"/>
                  </a:schemeClr>
                </a:solidFill>
              </a:rPr>
              <a:t>D.LOHITH KUMAR		-	18AT1A0223</a:t>
            </a:r>
          </a:p>
          <a:p>
            <a:pPr algn="ctr"/>
            <a:r>
              <a:rPr lang="en-US" sz="2000" dirty="0">
                <a:solidFill>
                  <a:schemeClr val="accent2">
                    <a:lumMod val="60000"/>
                    <a:lumOff val="40000"/>
                  </a:schemeClr>
                </a:solidFill>
              </a:rPr>
              <a:t>K.KARTHIK			-	19AT5A0222</a:t>
            </a:r>
          </a:p>
          <a:p>
            <a:pPr algn="ctr"/>
            <a:r>
              <a:rPr lang="en-US" sz="2000" dirty="0">
                <a:solidFill>
                  <a:schemeClr val="accent2">
                    <a:lumMod val="60000"/>
                    <a:lumOff val="40000"/>
                  </a:schemeClr>
                </a:solidFill>
              </a:rPr>
              <a:t>Y.VIVEKA VARDHAN		-	19AT5A0211</a:t>
            </a:r>
          </a:p>
          <a:p>
            <a:pPr algn="ctr"/>
            <a:r>
              <a:rPr lang="en-US" sz="2000" dirty="0">
                <a:solidFill>
                  <a:schemeClr val="accent2">
                    <a:lumMod val="60000"/>
                    <a:lumOff val="40000"/>
                  </a:schemeClr>
                </a:solidFill>
              </a:rPr>
              <a:t>P.CHINNA NAGASIVUDU	-	18AT1A0230</a:t>
            </a:r>
          </a:p>
          <a:p>
            <a:pPr algn="ctr"/>
            <a:r>
              <a:rPr lang="en-US" sz="2000" dirty="0">
                <a:solidFill>
                  <a:schemeClr val="accent2">
                    <a:lumMod val="60000"/>
                    <a:lumOff val="40000"/>
                  </a:schemeClr>
                </a:solidFill>
              </a:rPr>
              <a:t>                                                                                     </a:t>
            </a:r>
          </a:p>
          <a:p>
            <a:pPr algn="ctr"/>
            <a:r>
              <a:rPr lang="en-US" sz="2000" dirty="0">
                <a:solidFill>
                  <a:schemeClr val="accent2">
                    <a:lumMod val="60000"/>
                    <a:lumOff val="40000"/>
                  </a:schemeClr>
                </a:solidFill>
              </a:rPr>
              <a:t> 						    </a:t>
            </a:r>
          </a:p>
          <a:p>
            <a:pPr algn="ctr"/>
            <a:r>
              <a:rPr lang="en-US" sz="2000" dirty="0">
                <a:solidFill>
                  <a:schemeClr val="accent2">
                    <a:lumMod val="60000"/>
                    <a:lumOff val="40000"/>
                  </a:schemeClr>
                </a:solidFill>
              </a:rPr>
              <a:t>                                                                                 UNDER THE GUIDANCE OF </a:t>
            </a:r>
          </a:p>
          <a:p>
            <a:pPr algn="ctr"/>
            <a:r>
              <a:rPr lang="en-US" sz="2000" dirty="0">
                <a:solidFill>
                  <a:schemeClr val="accent2">
                    <a:lumMod val="60000"/>
                    <a:lumOff val="40000"/>
                  </a:schemeClr>
                </a:solidFill>
              </a:rPr>
              <a:t>					        	   M.VENKATESWARULU </a:t>
            </a:r>
            <a:endParaRPr lang="en-IN" sz="2000" dirty="0">
              <a:solidFill>
                <a:schemeClr val="accent2">
                  <a:lumMod val="60000"/>
                  <a:lumOff val="40000"/>
                </a:schemeClr>
              </a:solidFill>
            </a:endParaRPr>
          </a:p>
        </p:txBody>
      </p:sp>
      <p:sp>
        <p:nvSpPr>
          <p:cNvPr id="2" name="TextBox 1">
            <a:extLst>
              <a:ext uri="{FF2B5EF4-FFF2-40B4-BE49-F238E27FC236}">
                <a16:creationId xmlns:a16="http://schemas.microsoft.com/office/drawing/2014/main" id="{A2FE9411-ED07-4D0D-BE3D-16D12B3FA4EA}"/>
              </a:ext>
            </a:extLst>
          </p:cNvPr>
          <p:cNvSpPr txBox="1"/>
          <p:nvPr/>
        </p:nvSpPr>
        <p:spPr>
          <a:xfrm>
            <a:off x="1142213" y="791850"/>
            <a:ext cx="9945279" cy="954107"/>
          </a:xfrm>
          <a:prstGeom prst="rect">
            <a:avLst/>
          </a:prstGeom>
          <a:noFill/>
        </p:spPr>
        <p:txBody>
          <a:bodyPr wrap="square" rtlCol="0">
            <a:spAutoFit/>
          </a:bodyPr>
          <a:lstStyle/>
          <a:p>
            <a:pPr algn="ctr"/>
            <a:r>
              <a:rPr lang="en-US" sz="2800" dirty="0">
                <a:solidFill>
                  <a:schemeClr val="bg1"/>
                </a:solidFill>
                <a:latin typeface="Baskerville Old Face" panose="02020602080505020303" pitchFamily="18" charset="0"/>
              </a:rPr>
              <a:t>G PULLIAIAH COLLEGE OF ENGINEERING AND TECHNOLOGY</a:t>
            </a:r>
            <a:endParaRPr lang="en-IN" sz="28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40947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3B24A2-4785-4C71-85D2-26CF5AFD6F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3864" y="966454"/>
            <a:ext cx="6913440" cy="4717700"/>
          </a:xfrm>
          <a:prstGeom prst="rect">
            <a:avLst/>
          </a:prstGeom>
          <a:noFill/>
          <a:ln>
            <a:noFill/>
          </a:ln>
        </p:spPr>
      </p:pic>
    </p:spTree>
    <p:extLst>
      <p:ext uri="{BB962C8B-B14F-4D97-AF65-F5344CB8AC3E}">
        <p14:creationId xmlns:p14="http://schemas.microsoft.com/office/powerpoint/2010/main" val="399915109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B9D089-CD9D-4044-B368-AD9D655DE6AE}"/>
              </a:ext>
            </a:extLst>
          </p:cNvPr>
          <p:cNvSpPr txBox="1"/>
          <p:nvPr/>
        </p:nvSpPr>
        <p:spPr>
          <a:xfrm>
            <a:off x="871979" y="490200"/>
            <a:ext cx="10297212" cy="5900077"/>
          </a:xfrm>
          <a:prstGeom prst="rect">
            <a:avLst/>
          </a:prstGeom>
          <a:noFill/>
        </p:spPr>
        <p:txBody>
          <a:bodyPr wrap="square" rtlCol="0">
            <a:spAutoFit/>
          </a:bodyPr>
          <a:lstStyle/>
          <a:p>
            <a:pPr marL="457200" marR="2604770" indent="-457200" algn="just">
              <a:lnSpc>
                <a:spcPct val="95000"/>
              </a:lnSpc>
              <a:spcAft>
                <a:spcPts val="600"/>
              </a:spcAft>
              <a:buClr>
                <a:schemeClr val="accent2"/>
              </a:buClr>
              <a:buFont typeface="Wingdings" panose="05000000000000000000" pitchFamily="2" charset="2"/>
              <a:buChar char="v"/>
              <a:tabLst>
                <a:tab pos="182880" algn="l"/>
              </a:tabLst>
            </a:pPr>
            <a:r>
              <a:rPr lang="en-US" sz="2800" b="1" spc="-5" dirty="0">
                <a:solidFill>
                  <a:schemeClr val="bg1"/>
                </a:solidFill>
                <a:effectLst/>
                <a:latin typeface="Baskerville Old Face" panose="02020602080505020303" pitchFamily="18" charset="0"/>
                <a:ea typeface="SimSun" panose="02010600030101010101" pitchFamily="2" charset="-122"/>
              </a:rPr>
              <a:t>LCD :</a:t>
            </a:r>
            <a:endParaRPr lang="en-IN" sz="2800" spc="-5" dirty="0">
              <a:solidFill>
                <a:schemeClr val="bg1"/>
              </a:solidFill>
              <a:effectLst/>
              <a:latin typeface="Baskerville Old Face" panose="02020602080505020303" pitchFamily="18" charset="0"/>
              <a:ea typeface="SimSun" panose="02010600030101010101" pitchFamily="2" charset="-122"/>
            </a:endParaRPr>
          </a:p>
          <a:p>
            <a:pPr marR="88265" indent="182880" algn="just">
              <a:lnSpc>
                <a:spcPct val="95000"/>
              </a:lnSpc>
              <a:spcAft>
                <a:spcPts val="600"/>
              </a:spcAft>
              <a:tabLst>
                <a:tab pos="182880" algn="l"/>
              </a:tabLst>
            </a:pPr>
            <a:r>
              <a:rPr lang="en-US" sz="2800" spc="-5" dirty="0">
                <a:solidFill>
                  <a:schemeClr val="bg1"/>
                </a:solidFill>
                <a:effectLst/>
                <a:latin typeface="Baskerville Old Face" panose="02020602080505020303" pitchFamily="18" charset="0"/>
                <a:ea typeface="SimSun" panose="02010600030101010101" pitchFamily="2" charset="-122"/>
              </a:rPr>
              <a:t>	 LCDs are available to display arbitrary images (as in a general-purpose computer display) or fixed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images which can be displayed or hidden, such as preset words, digits, and 7-segment displays as in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 digital clock. They use the same basic technology, except that arbitrary images are made up of a</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large number</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of small pixels,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while other displays</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have larger elements.</a:t>
            </a:r>
            <a:r>
              <a:rPr lang="en-US" sz="2800" spc="-5" dirty="0">
                <a:solidFill>
                  <a:schemeClr val="bg1"/>
                </a:solidFill>
                <a:effectLst/>
                <a:latin typeface="Times New Roman" panose="02020603050405020304" pitchFamily="18" charset="0"/>
                <a:ea typeface="SimSun" panose="02010600030101010101" pitchFamily="2" charset="-122"/>
              </a:rPr>
              <a:t> LCDs are used in a wide range of applications including computer monitors, televisions, instrument</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panels, aircraft cockpit displays, and signage. They are common in consumer devices such as video</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players, gaming devices, clocks watches, calculators, and telephones, and have replaced cathode ray</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tube (CRT) displays in most applications. They are available in a wider range of screen sizes than</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CRT</a:t>
            </a:r>
            <a:r>
              <a:rPr lang="en-US" sz="2800" spc="-6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and plasma displays,</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and since</a:t>
            </a:r>
            <a:r>
              <a:rPr lang="en-US" sz="2800" spc="-1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they do</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not</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use</a:t>
            </a:r>
            <a:r>
              <a:rPr lang="en-US" sz="2800" spc="-1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phosphors, they</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do not</a:t>
            </a:r>
            <a:r>
              <a:rPr lang="en-US" sz="2800" spc="-1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suffer image</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burn-in.</a:t>
            </a:r>
            <a:endParaRPr lang="en-IN" sz="2800" spc="-5" dirty="0">
              <a:solidFill>
                <a:schemeClr val="bg1"/>
              </a:solidFill>
              <a:effectLst/>
              <a:latin typeface="Baskerville Old Face" panose="02020602080505020303" pitchFamily="18" charset="0"/>
              <a:ea typeface="SimSun" panose="02010600030101010101" pitchFamily="2" charset="-122"/>
            </a:endParaRPr>
          </a:p>
        </p:txBody>
      </p:sp>
    </p:spTree>
    <p:extLst>
      <p:ext uri="{BB962C8B-B14F-4D97-AF65-F5344CB8AC3E}">
        <p14:creationId xmlns:p14="http://schemas.microsoft.com/office/powerpoint/2010/main" val="2632657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2610D61-502E-45BD-A677-8251FF6CB7EE}"/>
              </a:ext>
            </a:extLst>
          </p:cNvPr>
          <p:cNvSpPr txBox="1"/>
          <p:nvPr/>
        </p:nvSpPr>
        <p:spPr>
          <a:xfrm>
            <a:off x="980389" y="848412"/>
            <a:ext cx="10256362" cy="4401205"/>
          </a:xfrm>
          <a:prstGeom prst="rect">
            <a:avLst/>
          </a:prstGeom>
          <a:noFill/>
        </p:spPr>
        <p:txBody>
          <a:bodyPr wrap="square" rtlCol="0">
            <a:spAutoFit/>
          </a:bodyPr>
          <a:lstStyle/>
          <a:p>
            <a:r>
              <a:rPr lang="en-US" sz="2800" spc="-5" dirty="0">
                <a:solidFill>
                  <a:schemeClr val="bg1"/>
                </a:solidFill>
                <a:effectLst/>
                <a:latin typeface="Baskerville Old Face" panose="02020602080505020303" pitchFamily="18" charset="0"/>
                <a:ea typeface="SimSun" panose="02010600030101010101" pitchFamily="2" charset="-122"/>
              </a:rPr>
              <a:t>An LCD is made with either a passive matrix or an active matrix display grid. The active matrix</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LCD is also known as a thin film transistor (TFT) display. The passive matrix LCD has a grid of</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conductors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with</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pixels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located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each</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intersection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the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grid.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 current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sent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across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two</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conductors on the grid to control the light for any pixel. An active matrix has a transistor located at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each pixel intersection, requiring less current to control the luminance of a pixel. For this reason, the</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current</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in</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an</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active matrix display</a:t>
            </a:r>
            <a:r>
              <a:rPr lang="en-US" sz="2800" spc="-2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can</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be</a:t>
            </a:r>
            <a:r>
              <a:rPr lang="en-US" sz="2800" spc="-2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switched</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on</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and</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off</a:t>
            </a:r>
            <a:r>
              <a:rPr lang="en-US" sz="2800" spc="-2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more</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frequently,</a:t>
            </a:r>
            <a:r>
              <a:rPr lang="en-US" sz="2800" spc="-2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improving the</a:t>
            </a:r>
            <a:r>
              <a:rPr lang="en-US" sz="2800" spc="-2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screen</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refresh time.</a:t>
            </a:r>
            <a:endParaRPr lang="en-IN" sz="2800" spc="-5" dirty="0">
              <a:solidFill>
                <a:schemeClr val="bg1"/>
              </a:solidFill>
              <a:effectLst/>
              <a:latin typeface="Baskerville Old Face" panose="02020602080505020303" pitchFamily="18" charset="0"/>
              <a:ea typeface="SimSun" panose="02010600030101010101" pitchFamily="2" charset="-122"/>
            </a:endParaRPr>
          </a:p>
          <a:p>
            <a:endParaRPr lang="en-IN" sz="28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67163271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C1A16-60DB-446C-9FA3-57F1BFA30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62" y="733216"/>
            <a:ext cx="5586277" cy="5259593"/>
          </a:xfrm>
          <a:prstGeom prst="rect">
            <a:avLst/>
          </a:prstGeom>
        </p:spPr>
      </p:pic>
    </p:spTree>
    <p:extLst>
      <p:ext uri="{BB962C8B-B14F-4D97-AF65-F5344CB8AC3E}">
        <p14:creationId xmlns:p14="http://schemas.microsoft.com/office/powerpoint/2010/main" val="311459754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9310A-BD32-4339-B124-A7EA037C1F0F}"/>
              </a:ext>
            </a:extLst>
          </p:cNvPr>
          <p:cNvSpPr txBox="1"/>
          <p:nvPr/>
        </p:nvSpPr>
        <p:spPr>
          <a:xfrm>
            <a:off x="1046375" y="697584"/>
            <a:ext cx="9992413" cy="5693866"/>
          </a:xfrm>
          <a:prstGeom prst="rect">
            <a:avLst/>
          </a:prstGeom>
          <a:noFill/>
        </p:spPr>
        <p:txBody>
          <a:bodyPr wrap="square" rtlCol="0">
            <a:spAutoFit/>
          </a:bodyPr>
          <a:lstStyle/>
          <a:p>
            <a:pPr marL="457200" indent="-457200" algn="just">
              <a:buClr>
                <a:schemeClr val="accent2"/>
              </a:buClr>
              <a:buFont typeface="Wingdings" panose="05000000000000000000" pitchFamily="2" charset="2"/>
              <a:buChar char="v"/>
            </a:pPr>
            <a:r>
              <a:rPr lang="en-US" sz="2800" b="1" dirty="0">
                <a:solidFill>
                  <a:schemeClr val="bg1"/>
                </a:solidFill>
                <a:effectLst/>
                <a:latin typeface="Baskerville Old Face" panose="02020602080505020303" pitchFamily="18" charset="0"/>
                <a:ea typeface="SimSun" panose="02010600030101010101" pitchFamily="2" charset="-122"/>
              </a:rPr>
              <a:t>INFRARED TRANSMITTOR AND RECEIVER:</a:t>
            </a:r>
            <a:endParaRPr lang="en-IN" sz="2800" dirty="0">
              <a:solidFill>
                <a:schemeClr val="bg1"/>
              </a:solidFill>
              <a:effectLst/>
              <a:latin typeface="Baskerville Old Face" panose="02020602080505020303" pitchFamily="18" charset="0"/>
              <a:ea typeface="SimSun" panose="02010600030101010101" pitchFamily="2" charset="-122"/>
            </a:endParaRPr>
          </a:p>
          <a:p>
            <a:pPr indent="457200" algn="just"/>
            <a:r>
              <a:rPr lang="en-US" sz="2800" dirty="0">
                <a:solidFill>
                  <a:schemeClr val="bg1"/>
                </a:solidFill>
                <a:effectLst/>
                <a:latin typeface="Baskerville Old Face" panose="02020602080505020303" pitchFamily="18" charset="0"/>
                <a:ea typeface="SimSun" panose="02010600030101010101" pitchFamily="2" charset="-122"/>
              </a:rPr>
              <a:t>    Infrared is an invisible radiation with longer waves than those of visible light. Infrared transmitter is one type of LED which emits infrared rays transmits around 940nm. Similarly IR Receiver is like a LED which is used to </a:t>
            </a:r>
            <a:r>
              <a:rPr lang="en-US" sz="2800" dirty="0">
                <a:solidFill>
                  <a:schemeClr val="bg1"/>
                </a:solidFill>
                <a:latin typeface="Baskerville Old Face" panose="02020602080505020303" pitchFamily="18" charset="0"/>
                <a:ea typeface="SimSun" panose="02010600030101010101" pitchFamily="2" charset="-122"/>
              </a:rPr>
              <a:t>receive</a:t>
            </a:r>
            <a:r>
              <a:rPr lang="en-US" sz="2800" dirty="0">
                <a:solidFill>
                  <a:schemeClr val="bg1"/>
                </a:solidFill>
                <a:effectLst/>
                <a:latin typeface="Baskerville Old Face" panose="02020602080505020303" pitchFamily="18" charset="0"/>
                <a:ea typeface="SimSun" panose="02010600030101010101" pitchFamily="2" charset="-122"/>
              </a:rPr>
              <a:t> the IR rays transmitted by the IR transmitter. The One important point is both IR transmitter and receiver should be placed straight line to each other. So only it can sense the IR rays which is transmitted. This IR transmitters and receivers are used in many places like industries for various purpose. In our </a:t>
            </a:r>
            <a:r>
              <a:rPr lang="en-US" sz="2800" dirty="0" err="1">
                <a:solidFill>
                  <a:schemeClr val="bg1"/>
                </a:solidFill>
                <a:effectLst/>
                <a:latin typeface="Baskerville Old Face" panose="02020602080505020303" pitchFamily="18" charset="0"/>
                <a:ea typeface="SimSun" panose="02010600030101010101" pitchFamily="2" charset="-122"/>
              </a:rPr>
              <a:t>project,when</a:t>
            </a:r>
            <a:r>
              <a:rPr lang="en-US" sz="2800" dirty="0">
                <a:solidFill>
                  <a:schemeClr val="bg1"/>
                </a:solidFill>
                <a:effectLst/>
                <a:latin typeface="Baskerville Old Face" panose="02020602080505020303" pitchFamily="18" charset="0"/>
                <a:ea typeface="SimSun" panose="02010600030101010101" pitchFamily="2" charset="-122"/>
              </a:rPr>
              <a:t> the coin is let fall between the transmitter and the receiver, the coin cuts the IR radiation for a second. When the IR rays are disturbed, the receiver sends the pulse output to the SCU which is the Signal Conditioning Unit                             </a:t>
            </a:r>
            <a:endParaRPr lang="en-IN" sz="2800" dirty="0">
              <a:solidFill>
                <a:schemeClr val="bg1"/>
              </a:solidFill>
              <a:effectLst/>
              <a:latin typeface="Baskerville Old Face" panose="02020602080505020303" pitchFamily="18" charset="0"/>
              <a:ea typeface="SimSun" panose="02010600030101010101" pitchFamily="2" charset="-122"/>
            </a:endParaRPr>
          </a:p>
        </p:txBody>
      </p:sp>
    </p:spTree>
    <p:extLst>
      <p:ext uri="{BB962C8B-B14F-4D97-AF65-F5344CB8AC3E}">
        <p14:creationId xmlns:p14="http://schemas.microsoft.com/office/powerpoint/2010/main" val="7455197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82996C-E785-427C-B958-CDE05F366C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97827" y="810137"/>
            <a:ext cx="5396345" cy="5237727"/>
          </a:xfrm>
          <a:prstGeom prst="rect">
            <a:avLst/>
          </a:prstGeom>
          <a:noFill/>
          <a:ln>
            <a:noFill/>
          </a:ln>
        </p:spPr>
      </p:pic>
    </p:spTree>
    <p:extLst>
      <p:ext uri="{BB962C8B-B14F-4D97-AF65-F5344CB8AC3E}">
        <p14:creationId xmlns:p14="http://schemas.microsoft.com/office/powerpoint/2010/main" val="10757518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70A36-B5E8-4DC4-A5EA-7EEE2386A855}"/>
              </a:ext>
            </a:extLst>
          </p:cNvPr>
          <p:cNvSpPr txBox="1"/>
          <p:nvPr/>
        </p:nvSpPr>
        <p:spPr>
          <a:xfrm>
            <a:off x="933254" y="499619"/>
            <a:ext cx="10388338" cy="5844677"/>
          </a:xfrm>
          <a:prstGeom prst="rect">
            <a:avLst/>
          </a:prstGeom>
          <a:noFill/>
        </p:spPr>
        <p:txBody>
          <a:bodyPr wrap="square" rtlCol="0">
            <a:spAutoFit/>
          </a:bodyPr>
          <a:lstStyle/>
          <a:p>
            <a:pPr marL="457200" indent="-457200" algn="just">
              <a:buClr>
                <a:schemeClr val="accent2"/>
              </a:buClr>
              <a:buFont typeface="Wingdings" panose="05000000000000000000" pitchFamily="2" charset="2"/>
              <a:buChar char="v"/>
              <a:tabLst>
                <a:tab pos="1005840" algn="l"/>
              </a:tabLst>
            </a:pPr>
            <a:r>
              <a:rPr lang="en-US" sz="2800" b="1" dirty="0">
                <a:solidFill>
                  <a:schemeClr val="bg1"/>
                </a:solidFill>
                <a:effectLst/>
                <a:latin typeface="Baskerville Old Face" panose="02020602080505020303" pitchFamily="18" charset="0"/>
                <a:ea typeface="SimSun" panose="02010600030101010101" pitchFamily="2" charset="-122"/>
              </a:rPr>
              <a:t>TRANSISTOR:</a:t>
            </a:r>
            <a:endParaRPr lang="en-IN" sz="2800" dirty="0">
              <a:solidFill>
                <a:schemeClr val="bg1"/>
              </a:solidFill>
              <a:effectLst/>
              <a:latin typeface="Baskerville Old Face" panose="02020602080505020303" pitchFamily="18" charset="0"/>
              <a:ea typeface="SimSun" panose="02010600030101010101" pitchFamily="2" charset="-122"/>
            </a:endParaRPr>
          </a:p>
          <a:p>
            <a:pPr marR="88265" indent="182880" algn="just">
              <a:lnSpc>
                <a:spcPct val="95000"/>
              </a:lnSpc>
              <a:spcAft>
                <a:spcPts val="600"/>
              </a:spcAft>
              <a:tabLst>
                <a:tab pos="182880" algn="l"/>
              </a:tabLst>
            </a:pPr>
            <a:r>
              <a:rPr lang="en-US" sz="2800" spc="-5" dirty="0">
                <a:solidFill>
                  <a:schemeClr val="bg1"/>
                </a:solidFill>
                <a:effectLst/>
                <a:latin typeface="Baskerville Old Face" panose="02020602080505020303" pitchFamily="18" charset="0"/>
                <a:ea typeface="SimSun" panose="02010600030101010101" pitchFamily="2" charset="-122"/>
              </a:rPr>
              <a:t>      A transistor is a semiconductor device used to amplify and switch electronic signals and electrical</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power. It is composed of semiconductor material with at least three terminals for connection to an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external circuit. A voltage or current applied to one pair of the transistor's terminals changes the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current flowing through another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pair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of </a:t>
            </a:r>
            <a:r>
              <a:rPr lang="en-US" sz="2800" spc="-5" dirty="0" err="1">
                <a:solidFill>
                  <a:schemeClr val="bg1"/>
                </a:solidFill>
                <a:effectLst/>
                <a:latin typeface="Baskerville Old Face" panose="02020602080505020303" pitchFamily="18" charset="0"/>
                <a:ea typeface="SimSun" panose="02010600030101010101" pitchFamily="2" charset="-122"/>
              </a:rPr>
              <a:t>Terminal.</a:t>
            </a:r>
            <a:r>
              <a:rPr lang="en-US" sz="2800" dirty="0" err="1">
                <a:solidFill>
                  <a:schemeClr val="bg1"/>
                </a:solidFill>
                <a:effectLst/>
                <a:latin typeface="Baskerville Old Face" panose="02020602080505020303" pitchFamily="18" charset="0"/>
                <a:ea typeface="SimSun" panose="02010600030101010101" pitchFamily="2" charset="-122"/>
              </a:rPr>
              <a:t>Because</a:t>
            </a:r>
            <a:r>
              <a:rPr lang="en-US" sz="2800" dirty="0">
                <a:solidFill>
                  <a:schemeClr val="bg1"/>
                </a:solidFill>
                <a:effectLst/>
                <a:latin typeface="Baskerville Old Face" panose="02020602080505020303" pitchFamily="18" charset="0"/>
                <a:ea typeface="SimSun" panose="02010600030101010101" pitchFamily="2" charset="-122"/>
              </a:rPr>
              <a:t> the controlled (output) power can be higher than the controlling (input) power, a transistor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can amplify a signal. Today, some transistors are packaged individually, but many more are found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embedded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integrated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circuits.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The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transistor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the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fundamental</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building</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block</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of</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modern</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electronic devices, and is ubiquitous in modern electronic systems. Following its development in the</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early 1950s the transistor revolutionized the field of electronics, and paved the way for smaller and</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cheaper radios, calculators,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and computers,</a:t>
            </a:r>
            <a:r>
              <a:rPr lang="en-US" sz="2800" spc="10" dirty="0">
                <a:solidFill>
                  <a:schemeClr val="bg1"/>
                </a:solidFill>
                <a:effectLst/>
                <a:latin typeface="Baskerville Old Face" panose="02020602080505020303" pitchFamily="18" charset="0"/>
                <a:ea typeface="SimSun" panose="02010600030101010101" pitchFamily="2" charset="-122"/>
              </a:rPr>
              <a:t> etc.</a:t>
            </a:r>
            <a:endParaRPr lang="en-IN" sz="28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223126676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DE7BE-F795-4321-A16A-1F43251F3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349" y="852742"/>
            <a:ext cx="6515301" cy="5152516"/>
          </a:xfrm>
          <a:prstGeom prst="rect">
            <a:avLst/>
          </a:prstGeom>
        </p:spPr>
      </p:pic>
    </p:spTree>
    <p:extLst>
      <p:ext uri="{BB962C8B-B14F-4D97-AF65-F5344CB8AC3E}">
        <p14:creationId xmlns:p14="http://schemas.microsoft.com/office/powerpoint/2010/main" val="13689057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29F6D-01F0-4F3E-902A-2B3DFADA2CCF}"/>
              </a:ext>
            </a:extLst>
          </p:cNvPr>
          <p:cNvSpPr txBox="1"/>
          <p:nvPr/>
        </p:nvSpPr>
        <p:spPr>
          <a:xfrm>
            <a:off x="1018095" y="707011"/>
            <a:ext cx="10143241" cy="5262979"/>
          </a:xfrm>
          <a:prstGeom prst="rect">
            <a:avLst/>
          </a:prstGeom>
          <a:noFill/>
        </p:spPr>
        <p:txBody>
          <a:bodyPr wrap="square" rtlCol="0">
            <a:spAutoFit/>
          </a:bodyPr>
          <a:lstStyle/>
          <a:p>
            <a:pPr marL="457200" indent="-457200" algn="just">
              <a:buClr>
                <a:schemeClr val="accent2"/>
              </a:buClr>
              <a:buFont typeface="Wingdings" panose="05000000000000000000" pitchFamily="2" charset="2"/>
              <a:buChar char="v"/>
            </a:pPr>
            <a:r>
              <a:rPr lang="en-US" sz="2800" b="1" dirty="0">
                <a:solidFill>
                  <a:schemeClr val="bg1"/>
                </a:solidFill>
                <a:effectLst/>
                <a:latin typeface="Baskerville Old Face" panose="02020602080505020303" pitchFamily="18" charset="0"/>
                <a:ea typeface="SimSun" panose="02010600030101010101" pitchFamily="2" charset="-122"/>
              </a:rPr>
              <a:t>VOLTAGE REGULATOR:</a:t>
            </a:r>
            <a:endParaRPr lang="en-IN" sz="2800" dirty="0">
              <a:solidFill>
                <a:schemeClr val="bg1"/>
              </a:solidFill>
              <a:effectLst/>
              <a:latin typeface="Baskerville Old Face" panose="02020602080505020303" pitchFamily="18" charset="0"/>
              <a:ea typeface="SimSun" panose="02010600030101010101" pitchFamily="2" charset="-122"/>
            </a:endParaRPr>
          </a:p>
          <a:p>
            <a:pPr algn="l"/>
            <a:r>
              <a:rPr lang="en-US" sz="2800" dirty="0">
                <a:solidFill>
                  <a:schemeClr val="bg1"/>
                </a:solidFill>
                <a:effectLst/>
                <a:latin typeface="Baskerville Old Face" panose="02020602080505020303" pitchFamily="18" charset="0"/>
                <a:ea typeface="SimSun" panose="02010600030101010101" pitchFamily="2" charset="-122"/>
              </a:rPr>
              <a:t>	This regulator can provide local on-card regulation, eliminating the distribution problems associated with single point regulation. It employs internal current limiting, thermal shutdown and safe area protection, making it essentially indestructible. If adequate heat sinking is provided, it can deliver over 1A output current. Although designed primarily as fixed voltage regulator, this device can be used with external components to obtain adjustable voltages and currents </a:t>
            </a:r>
          </a:p>
          <a:p>
            <a:pPr marL="457200" lvl="0" indent="-457200">
              <a:buClr>
                <a:schemeClr val="bg1"/>
              </a:buClr>
              <a:buFont typeface="Courier New" panose="02070309020205020404" pitchFamily="49" charset="0"/>
              <a:buChar char="o"/>
            </a:pPr>
            <a:r>
              <a:rPr lang="en-US" sz="2800" dirty="0">
                <a:solidFill>
                  <a:schemeClr val="bg1"/>
                </a:solidFill>
                <a:effectLst/>
                <a:latin typeface="Baskerville Old Face" panose="02020602080505020303" pitchFamily="18" charset="0"/>
                <a:ea typeface="Times New Roman" panose="02020603050405020304" pitchFamily="18" charset="0"/>
              </a:rPr>
              <a:t>Thermal overload protection</a:t>
            </a:r>
          </a:p>
          <a:p>
            <a:pPr marL="457200" indent="-457200">
              <a:buClr>
                <a:schemeClr val="bg1"/>
              </a:buClr>
              <a:buFont typeface="Courier New" panose="02070309020205020404" pitchFamily="49" charset="0"/>
              <a:buChar char="o"/>
            </a:pPr>
            <a:r>
              <a:rPr lang="en-US" sz="2800" dirty="0">
                <a:solidFill>
                  <a:schemeClr val="bg1"/>
                </a:solidFill>
                <a:effectLst/>
                <a:latin typeface="Baskerville Old Face" panose="02020602080505020303" pitchFamily="18" charset="0"/>
                <a:ea typeface="Times New Roman" panose="02020603050405020304" pitchFamily="18" charset="0"/>
              </a:rPr>
              <a:t>Short circuit protection</a:t>
            </a:r>
          </a:p>
          <a:p>
            <a:pPr marL="457200" indent="-457200">
              <a:buClr>
                <a:schemeClr val="bg1"/>
              </a:buClr>
              <a:buFont typeface="Courier New" panose="02070309020205020404" pitchFamily="49" charset="0"/>
              <a:buChar char="o"/>
            </a:pPr>
            <a:r>
              <a:rPr lang="en-US" sz="2800" dirty="0">
                <a:solidFill>
                  <a:schemeClr val="bg1"/>
                </a:solidFill>
                <a:effectLst/>
                <a:latin typeface="Baskerville Old Face" panose="02020602080505020303" pitchFamily="18" charset="0"/>
                <a:ea typeface="Times New Roman" panose="02020603050405020304" pitchFamily="18" charset="0"/>
              </a:rPr>
              <a:t>Output </a:t>
            </a:r>
            <a:r>
              <a:rPr lang="en-US" sz="2800" dirty="0" err="1">
                <a:solidFill>
                  <a:schemeClr val="bg1"/>
                </a:solidFill>
                <a:effectLst/>
                <a:latin typeface="Baskerville Old Face" panose="02020602080505020303" pitchFamily="18" charset="0"/>
                <a:ea typeface="Times New Roman" panose="02020603050405020304" pitchFamily="18" charset="0"/>
              </a:rPr>
              <a:t>transistion</a:t>
            </a:r>
            <a:r>
              <a:rPr lang="en-US" sz="2800" dirty="0">
                <a:solidFill>
                  <a:schemeClr val="bg1"/>
                </a:solidFill>
                <a:effectLst/>
                <a:latin typeface="Baskerville Old Face" panose="02020602080505020303" pitchFamily="18" charset="0"/>
                <a:ea typeface="Times New Roman" panose="02020603050405020304" pitchFamily="18" charset="0"/>
              </a:rPr>
              <a:t> SOA protection</a:t>
            </a:r>
          </a:p>
          <a:p>
            <a:pPr marL="457200" indent="-457200">
              <a:buClr>
                <a:schemeClr val="bg1"/>
              </a:buClr>
              <a:buFont typeface="Courier New" panose="02070309020205020404" pitchFamily="49" charset="0"/>
              <a:buChar char="o"/>
            </a:pPr>
            <a:r>
              <a:rPr lang="en-US" sz="2800" dirty="0">
                <a:solidFill>
                  <a:schemeClr val="bg1"/>
                </a:solidFill>
                <a:effectLst/>
                <a:latin typeface="Baskerville Old Face" panose="02020602080505020303" pitchFamily="18" charset="0"/>
                <a:ea typeface="Times New Roman" panose="02020603050405020304" pitchFamily="18" charset="0"/>
              </a:rPr>
              <a:t>2% output voltage tolerance</a:t>
            </a:r>
            <a:endParaRPr lang="en-IN" sz="2800" dirty="0">
              <a:solidFill>
                <a:schemeClr val="bg1"/>
              </a:solidFill>
              <a:effectLst/>
              <a:latin typeface="Baskerville Old Face" panose="02020602080505020303" pitchFamily="18" charset="0"/>
              <a:ea typeface="Times New Roman" panose="02020603050405020304" pitchFamily="18" charset="0"/>
            </a:endParaRPr>
          </a:p>
        </p:txBody>
      </p:sp>
    </p:spTree>
    <p:extLst>
      <p:ext uri="{BB962C8B-B14F-4D97-AF65-F5344CB8AC3E}">
        <p14:creationId xmlns:p14="http://schemas.microsoft.com/office/powerpoint/2010/main" val="14428046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8213B0-F343-416A-B33F-C8BC54003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672" y="347711"/>
            <a:ext cx="5238750" cy="5238750"/>
          </a:xfrm>
          <a:prstGeom prst="rect">
            <a:avLst/>
          </a:prstGeom>
        </p:spPr>
      </p:pic>
      <p:sp>
        <p:nvSpPr>
          <p:cNvPr id="5" name="TextBox 4">
            <a:extLst>
              <a:ext uri="{FF2B5EF4-FFF2-40B4-BE49-F238E27FC236}">
                <a16:creationId xmlns:a16="http://schemas.microsoft.com/office/drawing/2014/main" id="{2F2770DB-6F1E-4C37-9DB6-CF2812A74D53}"/>
              </a:ext>
            </a:extLst>
          </p:cNvPr>
          <p:cNvSpPr txBox="1"/>
          <p:nvPr/>
        </p:nvSpPr>
        <p:spPr>
          <a:xfrm flipH="1">
            <a:off x="6312224" y="1536568"/>
            <a:ext cx="5238750" cy="1938992"/>
          </a:xfrm>
          <a:prstGeom prst="rect">
            <a:avLst/>
          </a:prstGeom>
          <a:noFill/>
        </p:spPr>
        <p:txBody>
          <a:bodyPr wrap="square" rtlCol="0">
            <a:spAutoFit/>
          </a:bodyPr>
          <a:lstStyle/>
          <a:p>
            <a:r>
              <a:rPr lang="en-US" sz="2800" b="1" dirty="0">
                <a:solidFill>
                  <a:schemeClr val="bg1"/>
                </a:solidFill>
                <a:effectLst/>
                <a:latin typeface="Baskerville Old Face" panose="02020602080505020303" pitchFamily="18" charset="0"/>
                <a:ea typeface="SimSun" panose="02010600030101010101" pitchFamily="2" charset="-122"/>
              </a:rPr>
              <a:t>APPLICATIONS:-</a:t>
            </a:r>
            <a:r>
              <a:rPr lang="en-US" sz="2800" dirty="0">
                <a:solidFill>
                  <a:schemeClr val="bg1"/>
                </a:solidFill>
                <a:effectLst/>
                <a:latin typeface="Baskerville Old Face" panose="02020602080505020303" pitchFamily="18" charset="0"/>
                <a:ea typeface="SimSun" panose="02010600030101010101" pitchFamily="2" charset="-122"/>
              </a:rPr>
              <a:t> </a:t>
            </a:r>
          </a:p>
          <a:p>
            <a:pPr marL="457200" indent="-457200">
              <a:buClr>
                <a:schemeClr val="bg1"/>
              </a:buClr>
              <a:buFont typeface="+mj-lt"/>
              <a:buAutoNum type="arabicPeriod"/>
            </a:pPr>
            <a:r>
              <a:rPr lang="en-US" sz="2800" dirty="0">
                <a:solidFill>
                  <a:schemeClr val="bg1"/>
                </a:solidFill>
                <a:latin typeface="Baskerville Old Face" panose="02020602080505020303" pitchFamily="18" charset="0"/>
              </a:rPr>
              <a:t>To supply a precise amount of voltage.</a:t>
            </a:r>
          </a:p>
          <a:p>
            <a:pPr marL="457200" indent="-457200">
              <a:buClr>
                <a:schemeClr val="bg1"/>
              </a:buClr>
              <a:buFont typeface="+mj-lt"/>
              <a:buAutoNum type="arabicPeriod"/>
            </a:pPr>
            <a:r>
              <a:rPr lang="en-US" sz="2800" dirty="0">
                <a:solidFill>
                  <a:schemeClr val="bg1"/>
                </a:solidFill>
                <a:effectLst/>
                <a:latin typeface="Baskerville Old Face" panose="02020602080505020303" pitchFamily="18" charset="0"/>
                <a:ea typeface="SimSun" panose="02010600030101010101" pitchFamily="2" charset="-122"/>
              </a:rPr>
              <a:t>Power M</a:t>
            </a:r>
            <a:r>
              <a:rPr lang="en-US" sz="3200" dirty="0">
                <a:solidFill>
                  <a:schemeClr val="bg1"/>
                </a:solidFill>
                <a:effectLst/>
                <a:latin typeface="Baskerville Old Face" panose="02020602080505020303" pitchFamily="18" charset="0"/>
                <a:ea typeface="SimSun" panose="02010600030101010101" pitchFamily="2" charset="-122"/>
              </a:rPr>
              <a:t>anagement</a:t>
            </a:r>
            <a:endParaRPr lang="en-IN" sz="2400" dirty="0">
              <a:solidFill>
                <a:schemeClr val="bg1"/>
              </a:solidFill>
              <a:effectLst/>
              <a:latin typeface="Baskerville Old Face" panose="02020602080505020303" pitchFamily="18" charset="0"/>
              <a:ea typeface="SimSun" panose="02010600030101010101" pitchFamily="2" charset="-122"/>
            </a:endParaRPr>
          </a:p>
        </p:txBody>
      </p:sp>
    </p:spTree>
    <p:extLst>
      <p:ext uri="{BB962C8B-B14F-4D97-AF65-F5344CB8AC3E}">
        <p14:creationId xmlns:p14="http://schemas.microsoft.com/office/powerpoint/2010/main" val="1817541905"/>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3797-847F-4A5D-BF86-F77E5D7DE2E6}"/>
              </a:ext>
            </a:extLst>
          </p:cNvPr>
          <p:cNvSpPr>
            <a:spLocks noGrp="1"/>
          </p:cNvSpPr>
          <p:nvPr>
            <p:ph type="title"/>
          </p:nvPr>
        </p:nvSpPr>
        <p:spPr/>
        <p:txBody>
          <a:bodyPr/>
          <a:lstStyle/>
          <a:p>
            <a:r>
              <a:rPr lang="en-US" dirty="0"/>
              <a:t>INTRODUCTION</a:t>
            </a:r>
            <a:endParaRPr lang="en-IN" dirty="0"/>
          </a:p>
        </p:txBody>
      </p:sp>
      <p:sp>
        <p:nvSpPr>
          <p:cNvPr id="17" name="Rectangle 14">
            <a:extLst>
              <a:ext uri="{FF2B5EF4-FFF2-40B4-BE49-F238E27FC236}">
                <a16:creationId xmlns:a16="http://schemas.microsoft.com/office/drawing/2014/main" id="{E8DD8041-C1D3-4987-A8D3-AEF52BECD5E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TextBox 21">
            <a:extLst>
              <a:ext uri="{FF2B5EF4-FFF2-40B4-BE49-F238E27FC236}">
                <a16:creationId xmlns:a16="http://schemas.microsoft.com/office/drawing/2014/main" id="{4858A61E-6892-46A0-A833-7A5E5A44EE3F}"/>
              </a:ext>
            </a:extLst>
          </p:cNvPr>
          <p:cNvSpPr txBox="1"/>
          <p:nvPr/>
        </p:nvSpPr>
        <p:spPr>
          <a:xfrm>
            <a:off x="326795" y="1445167"/>
            <a:ext cx="11538409" cy="4401205"/>
          </a:xfrm>
          <a:prstGeom prst="rect">
            <a:avLst/>
          </a:prstGeom>
          <a:noFill/>
        </p:spPr>
        <p:txBody>
          <a:bodyPr wrap="square" rtlCol="0">
            <a:spAutoFit/>
          </a:bodyPr>
          <a:lstStyle/>
          <a:p>
            <a:r>
              <a:rPr lang="en-US" sz="2800" dirty="0">
                <a:solidFill>
                  <a:schemeClr val="bg1"/>
                </a:solidFill>
                <a:effectLst/>
                <a:latin typeface="Baskerville Old Face" panose="02020602080505020303" pitchFamily="18" charset="0"/>
                <a:ea typeface="SimSun" panose="02010600030101010101" pitchFamily="2" charset="-122"/>
              </a:rPr>
              <a:t>This is the smart coin based mobile charging system that charges your mobile for particular amount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of time on inserting a coin. The system is to be used by shop owners, public places like railway</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stations to provide mobile charging facility. So the system consists of a coin recognition module that</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recognizes</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valid</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coin</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is</a:t>
            </a:r>
            <a:r>
              <a:rPr lang="en-US" sz="2800" spc="18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found</a:t>
            </a:r>
            <a:r>
              <a:rPr lang="en-US" sz="2800" spc="17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it</a:t>
            </a:r>
            <a:r>
              <a:rPr lang="en-US" sz="2800" spc="17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signals</a:t>
            </a:r>
            <a:r>
              <a:rPr lang="en-US" sz="2800" spc="19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the</a:t>
            </a:r>
            <a:r>
              <a:rPr lang="en-US" sz="2800" spc="17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microcontroller</a:t>
            </a:r>
            <a:r>
              <a:rPr lang="en-US" sz="2800" spc="19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for</a:t>
            </a:r>
            <a:r>
              <a:rPr lang="en-US" sz="2800" spc="17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further</a:t>
            </a:r>
            <a:r>
              <a:rPr lang="en-US" sz="2800" spc="17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action.</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if</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a</a:t>
            </a:r>
            <a:r>
              <a:rPr lang="en-US" sz="2800" spc="17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valid</a:t>
            </a:r>
            <a:r>
              <a:rPr lang="en-US" sz="2800" spc="18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coin</a:t>
            </a:r>
            <a:r>
              <a:rPr lang="en-US" sz="2800" spc="1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is</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found it signals the microcontroller and microcontroller then starts the mobile charging mechanism</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providing a 5v supply through a power supply through a power supply section to the mobile phone,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now systems</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also needs to monitor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the amount</a:t>
            </a:r>
            <a:r>
              <a:rPr lang="en-US" sz="2800" spc="300"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of charging to be provided .So the system can be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used for smart</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mobile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charging at public</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dirty="0">
                <a:solidFill>
                  <a:schemeClr val="bg1"/>
                </a:solidFill>
                <a:effectLst/>
                <a:latin typeface="Baskerville Old Face" panose="02020602080505020303" pitchFamily="18" charset="0"/>
                <a:ea typeface="SimSun" panose="02010600030101010101" pitchFamily="2" charset="-122"/>
              </a:rPr>
              <a:t>places.</a:t>
            </a:r>
          </a:p>
        </p:txBody>
      </p:sp>
    </p:spTree>
    <p:extLst>
      <p:ext uri="{BB962C8B-B14F-4D97-AF65-F5344CB8AC3E}">
        <p14:creationId xmlns:p14="http://schemas.microsoft.com/office/powerpoint/2010/main" val="3875042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F2ADC-F31E-4F1E-9233-C174B14FE03A}"/>
              </a:ext>
            </a:extLst>
          </p:cNvPr>
          <p:cNvSpPr>
            <a:spLocks noGrp="1"/>
          </p:cNvSpPr>
          <p:nvPr>
            <p:ph type="title"/>
          </p:nvPr>
        </p:nvSpPr>
        <p:spPr>
          <a:xfrm>
            <a:off x="609600" y="169686"/>
            <a:ext cx="10972800" cy="1295600"/>
          </a:xfrm>
        </p:spPr>
        <p:txBody>
          <a:bodyPr/>
          <a:lstStyle/>
          <a:p>
            <a:r>
              <a:rPr lang="en-US" sz="3600" b="1" dirty="0">
                <a:effectLst/>
                <a:latin typeface="Baskerville Old Face" panose="02020602080505020303" pitchFamily="18" charset="0"/>
                <a:ea typeface="SimSun" panose="02010600030101010101" pitchFamily="2" charset="-122"/>
              </a:rPr>
              <a:t>WORKING:</a:t>
            </a:r>
            <a:endParaRPr lang="en-IN" sz="5400" dirty="0">
              <a:latin typeface="Baskerville Old Face" panose="02020602080505020303" pitchFamily="18" charset="0"/>
            </a:endParaRPr>
          </a:p>
        </p:txBody>
      </p:sp>
      <p:sp>
        <p:nvSpPr>
          <p:cNvPr id="3" name="TextBox 2">
            <a:extLst>
              <a:ext uri="{FF2B5EF4-FFF2-40B4-BE49-F238E27FC236}">
                <a16:creationId xmlns:a16="http://schemas.microsoft.com/office/drawing/2014/main" id="{4A58455F-BF00-4479-8369-1F0479EA1207}"/>
              </a:ext>
            </a:extLst>
          </p:cNvPr>
          <p:cNvSpPr txBox="1"/>
          <p:nvPr/>
        </p:nvSpPr>
        <p:spPr>
          <a:xfrm>
            <a:off x="1055803" y="1465286"/>
            <a:ext cx="10218656" cy="3970318"/>
          </a:xfrm>
          <a:prstGeom prst="rect">
            <a:avLst/>
          </a:prstGeom>
          <a:noFill/>
        </p:spPr>
        <p:txBody>
          <a:bodyPr wrap="square" rtlCol="0">
            <a:spAutoFit/>
          </a:bodyPr>
          <a:lstStyle/>
          <a:p>
            <a:r>
              <a:rPr lang="en-US" sz="2800" spc="-5" dirty="0">
                <a:solidFill>
                  <a:schemeClr val="bg1"/>
                </a:solidFill>
                <a:effectLst/>
                <a:latin typeface="Times New Roman" panose="02020603050405020304" pitchFamily="18" charset="0"/>
                <a:ea typeface="SimSun" panose="02010600030101010101" pitchFamily="2" charset="-122"/>
              </a:rPr>
              <a:t>The objective of this project is inserting the coin using charge for your mobile phone in public</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places. This project is very useful to people who are all using mobile phone without charging</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condition in public places. In this project, who are all using mobile phones in outside of home are</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office</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without</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charging</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condition.</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The</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coin</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based</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mobile phone</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charger</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is very</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useful</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to</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that</a:t>
            </a:r>
            <a:r>
              <a:rPr lang="en-US" sz="2800" spc="-1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person</a:t>
            </a:r>
            <a:r>
              <a:rPr lang="en-US" sz="2800" spc="-290"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for using coin to charge for that mobile. A sensor system is used to detect the presence of coin. It</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may be of different type (IR sensor, Using LDR etc...). The coin is inserted between the transmitted</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and received</a:t>
            </a:r>
            <a:r>
              <a:rPr lang="en-US" sz="2800" spc="5" dirty="0">
                <a:solidFill>
                  <a:schemeClr val="bg1"/>
                </a:solidFill>
                <a:effectLst/>
                <a:latin typeface="Times New Roman" panose="02020603050405020304" pitchFamily="18" charset="0"/>
                <a:ea typeface="SimSun" panose="02010600030101010101" pitchFamily="2" charset="-122"/>
              </a:rPr>
              <a:t> </a:t>
            </a:r>
            <a:r>
              <a:rPr lang="en-US" sz="2800" spc="-5" dirty="0">
                <a:solidFill>
                  <a:schemeClr val="bg1"/>
                </a:solidFill>
                <a:effectLst/>
                <a:latin typeface="Times New Roman" panose="02020603050405020304" pitchFamily="18" charset="0"/>
                <a:ea typeface="SimSun" panose="02010600030101010101" pitchFamily="2" charset="-122"/>
              </a:rPr>
              <a:t>signal.</a:t>
            </a:r>
            <a:endParaRPr lang="en-IN" sz="2800" dirty="0">
              <a:solidFill>
                <a:schemeClr val="bg1"/>
              </a:solidFill>
            </a:endParaRPr>
          </a:p>
        </p:txBody>
      </p:sp>
    </p:spTree>
    <p:extLst>
      <p:ext uri="{BB962C8B-B14F-4D97-AF65-F5344CB8AC3E}">
        <p14:creationId xmlns:p14="http://schemas.microsoft.com/office/powerpoint/2010/main" val="20399329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A1E80-48BF-45E9-A6A6-0927669377AD}"/>
              </a:ext>
            </a:extLst>
          </p:cNvPr>
          <p:cNvSpPr txBox="1"/>
          <p:nvPr/>
        </p:nvSpPr>
        <p:spPr>
          <a:xfrm>
            <a:off x="1093509" y="904979"/>
            <a:ext cx="9916998" cy="4616648"/>
          </a:xfrm>
          <a:prstGeom prst="rect">
            <a:avLst/>
          </a:prstGeom>
          <a:noFill/>
        </p:spPr>
        <p:txBody>
          <a:bodyPr wrap="square" rtlCol="0">
            <a:spAutoFit/>
          </a:bodyPr>
          <a:lstStyle/>
          <a:p>
            <a:pPr marR="99060" indent="457200" algn="just">
              <a:lnSpc>
                <a:spcPct val="95000"/>
              </a:lnSpc>
              <a:spcBef>
                <a:spcPts val="450"/>
              </a:spcBef>
              <a:spcAft>
                <a:spcPts val="600"/>
              </a:spcAft>
              <a:tabLst>
                <a:tab pos="182880" algn="l"/>
              </a:tabLst>
            </a:pPr>
            <a:r>
              <a:rPr lang="en-US" sz="2800" spc="-5" dirty="0">
                <a:solidFill>
                  <a:schemeClr val="bg1"/>
                </a:solidFill>
                <a:effectLst/>
                <a:latin typeface="Baskerville Old Face" panose="02020602080505020303" pitchFamily="18" charset="0"/>
                <a:ea typeface="SimSun" panose="02010600030101010101" pitchFamily="2" charset="-122"/>
              </a:rPr>
              <a:t>When</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signal</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came from</a:t>
            </a:r>
            <a:r>
              <a:rPr lang="en-US" sz="2800" spc="-2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sensor</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unit,</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the</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microcontroller activates the</a:t>
            </a:r>
            <a:r>
              <a:rPr lang="en-US" sz="2800" spc="-1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charger unit</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for</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a</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predefined</a:t>
            </a:r>
            <a:r>
              <a:rPr lang="en-US" sz="2800" spc="-290"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time. After that it will reset to normal case. Driver circuit is used for provide the sufficient input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voltage of relay. The relay will on to activate the 230v charger, we will use charger to charge for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our mobile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phone.</a:t>
            </a:r>
            <a:endParaRPr lang="en-IN" sz="2800" spc="-5" dirty="0">
              <a:solidFill>
                <a:schemeClr val="bg1"/>
              </a:solidFill>
              <a:effectLst/>
              <a:latin typeface="Baskerville Old Face" panose="02020602080505020303" pitchFamily="18" charset="0"/>
              <a:ea typeface="SimSun" panose="02010600030101010101" pitchFamily="2" charset="-122"/>
            </a:endParaRPr>
          </a:p>
          <a:p>
            <a:pPr marR="113665" indent="457200" algn="just">
              <a:lnSpc>
                <a:spcPct val="95000"/>
              </a:lnSpc>
              <a:spcAft>
                <a:spcPts val="600"/>
              </a:spcAft>
              <a:tabLst>
                <a:tab pos="182880" algn="l"/>
              </a:tabLst>
            </a:pPr>
            <a:r>
              <a:rPr lang="en-US" sz="2800" spc="-5" dirty="0">
                <a:solidFill>
                  <a:schemeClr val="bg1"/>
                </a:solidFill>
                <a:effectLst/>
                <a:latin typeface="Baskerville Old Face" panose="02020602080505020303" pitchFamily="18" charset="0"/>
                <a:ea typeface="SimSun" panose="02010600030101010101" pitchFamily="2" charset="-122"/>
              </a:rPr>
              <a:t>The major action in this system is controlled by transmitter section; this section consists of IR</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transmitter and IR receiver. Here we need to generate IR frequency continuously. So that by using a</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small tiny microcontroller frequency is produced and is connected to the IR led to generate IR light</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rays</a:t>
            </a:r>
            <a:r>
              <a:rPr lang="en-US" sz="2800" spc="1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of 38 KHZ frequency.</a:t>
            </a:r>
            <a:endParaRPr lang="en-IN" sz="2800" spc="-5" dirty="0">
              <a:solidFill>
                <a:schemeClr val="bg1"/>
              </a:solidFill>
              <a:effectLst/>
              <a:latin typeface="Baskerville Old Face" panose="02020602080505020303" pitchFamily="18" charset="0"/>
              <a:ea typeface="SimSun" panose="02010600030101010101" pitchFamily="2" charset="-122"/>
            </a:endParaRPr>
          </a:p>
          <a:p>
            <a:endParaRPr lang="en-IN" sz="20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31167467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73585-262C-4260-82B6-913FA2C8006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29225" y="419110"/>
            <a:ext cx="4982718" cy="5152516"/>
          </a:xfrm>
          <a:prstGeom prst="rect">
            <a:avLst/>
          </a:prstGeom>
        </p:spPr>
      </p:pic>
    </p:spTree>
    <p:extLst>
      <p:ext uri="{BB962C8B-B14F-4D97-AF65-F5344CB8AC3E}">
        <p14:creationId xmlns:p14="http://schemas.microsoft.com/office/powerpoint/2010/main" val="1199113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DED6-EFFD-42FE-9CF5-F5139D5AAEE1}"/>
              </a:ext>
            </a:extLst>
          </p:cNvPr>
          <p:cNvSpPr>
            <a:spLocks noGrp="1"/>
          </p:cNvSpPr>
          <p:nvPr>
            <p:ph type="title"/>
          </p:nvPr>
        </p:nvSpPr>
        <p:spPr>
          <a:xfrm>
            <a:off x="609600" y="197964"/>
            <a:ext cx="10972800" cy="1295600"/>
          </a:xfrm>
        </p:spPr>
        <p:txBody>
          <a:bodyPr/>
          <a:lstStyle/>
          <a:p>
            <a:r>
              <a:rPr lang="en-US" dirty="0">
                <a:latin typeface="Baskerville Old Face" panose="02020602080505020303" pitchFamily="18" charset="0"/>
              </a:rPr>
              <a:t>ADVANTAGES</a:t>
            </a:r>
            <a:endParaRPr lang="en-IN" dirty="0">
              <a:latin typeface="Baskerville Old Face" panose="02020602080505020303" pitchFamily="18" charset="0"/>
            </a:endParaRPr>
          </a:p>
        </p:txBody>
      </p:sp>
      <p:sp>
        <p:nvSpPr>
          <p:cNvPr id="3" name="TextBox 2">
            <a:extLst>
              <a:ext uri="{FF2B5EF4-FFF2-40B4-BE49-F238E27FC236}">
                <a16:creationId xmlns:a16="http://schemas.microsoft.com/office/drawing/2014/main" id="{C2DA1C31-89F0-4873-8E28-A82627F71D39}"/>
              </a:ext>
            </a:extLst>
          </p:cNvPr>
          <p:cNvSpPr txBox="1"/>
          <p:nvPr/>
        </p:nvSpPr>
        <p:spPr>
          <a:xfrm>
            <a:off x="1244338" y="1493564"/>
            <a:ext cx="10416619" cy="3973982"/>
          </a:xfrm>
          <a:prstGeom prst="rect">
            <a:avLst/>
          </a:prstGeom>
          <a:noFill/>
        </p:spPr>
        <p:txBody>
          <a:bodyPr wrap="square" rtlCol="0">
            <a:spAutoFit/>
          </a:bodyPr>
          <a:lstStyle/>
          <a:p>
            <a:pPr marL="432000" lvl="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Simple</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and</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hand</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efficient.</a:t>
            </a: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Less</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expensive.</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Reduced</a:t>
            </a:r>
            <a:r>
              <a:rPr lang="en-US" sz="2800" spc="-2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man</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power.</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Low</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power</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consumption.</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Installation</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is</a:t>
            </a:r>
            <a:r>
              <a:rPr lang="en-US" sz="2800" spc="-3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easy.</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It</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can</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be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useful</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while</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travelling</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and</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when</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we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don’t</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have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charger</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with</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us</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during</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travel.</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indent="-342900">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Simple</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to</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operate.</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32000"/>
            <a:endParaRPr lang="en-IN" sz="20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206994963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2069-B4E9-450A-8CD1-B5FBD973E030}"/>
              </a:ext>
            </a:extLst>
          </p:cNvPr>
          <p:cNvSpPr>
            <a:spLocks noGrp="1"/>
          </p:cNvSpPr>
          <p:nvPr>
            <p:ph type="title"/>
          </p:nvPr>
        </p:nvSpPr>
        <p:spPr/>
        <p:txBody>
          <a:bodyPr/>
          <a:lstStyle/>
          <a:p>
            <a:r>
              <a:rPr lang="en-US" dirty="0">
                <a:latin typeface="Baskerville Old Face" panose="02020602080505020303" pitchFamily="18" charset="0"/>
              </a:rPr>
              <a:t>DISADVANTAGES</a:t>
            </a:r>
            <a:endParaRPr lang="en-IN" dirty="0">
              <a:latin typeface="Baskerville Old Face" panose="02020602080505020303" pitchFamily="18" charset="0"/>
            </a:endParaRPr>
          </a:p>
        </p:txBody>
      </p:sp>
      <p:sp>
        <p:nvSpPr>
          <p:cNvPr id="3" name="Text Placeholder 2">
            <a:extLst>
              <a:ext uri="{FF2B5EF4-FFF2-40B4-BE49-F238E27FC236}">
                <a16:creationId xmlns:a16="http://schemas.microsoft.com/office/drawing/2014/main" id="{BF39012D-11C7-4FD4-B41F-4039DBC48EFB}"/>
              </a:ext>
            </a:extLst>
          </p:cNvPr>
          <p:cNvSpPr>
            <a:spLocks noGrp="1"/>
          </p:cNvSpPr>
          <p:nvPr>
            <p:ph type="body" idx="1"/>
          </p:nvPr>
        </p:nvSpPr>
        <p:spPr>
          <a:xfrm>
            <a:off x="1168924" y="1534210"/>
            <a:ext cx="9879290" cy="4866589"/>
          </a:xfrm>
        </p:spPr>
        <p:txBody>
          <a:bodyPr/>
          <a:lstStyle/>
          <a:p>
            <a:pPr marL="514350" lvl="0" indent="-514350">
              <a:lnSpc>
                <a:spcPct val="150000"/>
              </a:lnSpc>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This project only works when only one coin inserted at one time , incase of multiple coin insertion the project doesn’t activate.</a:t>
            </a:r>
          </a:p>
          <a:p>
            <a:pPr marL="514350" indent="-514350">
              <a:lnSpc>
                <a:spcPct val="150000"/>
              </a:lnSpc>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In this project for any type of coin insertion it provides power supply for a constant period of time. </a:t>
            </a:r>
            <a:endParaRPr lang="en-IN" sz="2800" dirty="0">
              <a:solidFill>
                <a:schemeClr val="bg1"/>
              </a:solidFill>
              <a:latin typeface="Baskerville Old Face" panose="02020602080505020303" pitchFamily="18" charset="0"/>
              <a:ea typeface="Times New Roman" panose="02020603050405020304" pitchFamily="18" charset="0"/>
            </a:endParaRPr>
          </a:p>
          <a:p>
            <a:pPr marL="514350" indent="-514350">
              <a:lnSpc>
                <a:spcPct val="150000"/>
              </a:lnSpc>
              <a:buClr>
                <a:schemeClr val="accent2"/>
              </a:buClr>
              <a:buFont typeface="+mj-lt"/>
              <a:buAutoNum type="arabicPeriod"/>
            </a:pPr>
            <a:r>
              <a:rPr lang="en-US" sz="2800" dirty="0">
                <a:solidFill>
                  <a:schemeClr val="bg1"/>
                </a:solidFill>
                <a:effectLst/>
                <a:latin typeface="Baskerville Old Face" panose="02020602080505020303" pitchFamily="18" charset="0"/>
                <a:ea typeface="Times New Roman" panose="02020603050405020304" pitchFamily="18" charset="0"/>
              </a:rPr>
              <a:t>This project does not consists of coin recognition system. </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101598" indent="0">
              <a:buClr>
                <a:schemeClr val="accent2"/>
              </a:buClr>
              <a:buNone/>
            </a:pPr>
            <a:endParaRPr lang="en-IN" sz="36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892641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7A52-457E-41DB-97C0-2A1AAC9C92C6}"/>
              </a:ext>
            </a:extLst>
          </p:cNvPr>
          <p:cNvSpPr>
            <a:spLocks noGrp="1"/>
          </p:cNvSpPr>
          <p:nvPr>
            <p:ph type="title"/>
          </p:nvPr>
        </p:nvSpPr>
        <p:spPr>
          <a:xfrm>
            <a:off x="609600" y="197965"/>
            <a:ext cx="10972800" cy="1295600"/>
          </a:xfrm>
        </p:spPr>
        <p:txBody>
          <a:bodyPr/>
          <a:lstStyle/>
          <a:p>
            <a:r>
              <a:rPr lang="en-US" dirty="0">
                <a:latin typeface="Baskerville Old Face" panose="02020602080505020303" pitchFamily="18" charset="0"/>
              </a:rPr>
              <a:t>APPLICATIONS</a:t>
            </a:r>
            <a:endParaRPr lang="en-IN" dirty="0">
              <a:latin typeface="Baskerville Old Face" panose="02020602080505020303" pitchFamily="18" charset="0"/>
            </a:endParaRPr>
          </a:p>
        </p:txBody>
      </p:sp>
      <p:sp>
        <p:nvSpPr>
          <p:cNvPr id="3" name="TextBox 2">
            <a:extLst>
              <a:ext uri="{FF2B5EF4-FFF2-40B4-BE49-F238E27FC236}">
                <a16:creationId xmlns:a16="http://schemas.microsoft.com/office/drawing/2014/main" id="{FF4AB8AE-0BEB-4277-89AB-58606FDCBD29}"/>
              </a:ext>
            </a:extLst>
          </p:cNvPr>
          <p:cNvSpPr txBox="1"/>
          <p:nvPr/>
        </p:nvSpPr>
        <p:spPr>
          <a:xfrm>
            <a:off x="733719" y="1800520"/>
            <a:ext cx="10724561" cy="3108543"/>
          </a:xfrm>
          <a:prstGeom prst="rect">
            <a:avLst/>
          </a:prstGeom>
          <a:noFill/>
        </p:spPr>
        <p:txBody>
          <a:bodyPr wrap="square" rtlCol="0">
            <a:spAutoFit/>
          </a:bodyPr>
          <a:lstStyle/>
          <a:p>
            <a:pPr marL="457200" lvl="0" indent="-457200">
              <a:buClr>
                <a:schemeClr val="accent2"/>
              </a:buClr>
              <a:buFont typeface="Wingdings" panose="05000000000000000000" pitchFamily="2" charset="2"/>
              <a:buChar char="Ø"/>
            </a:pPr>
            <a:r>
              <a:rPr lang="en-US" sz="2800" dirty="0">
                <a:solidFill>
                  <a:schemeClr val="bg1"/>
                </a:solidFill>
                <a:effectLst/>
                <a:latin typeface="Baskerville Old Face" panose="02020602080505020303" pitchFamily="18" charset="0"/>
                <a:ea typeface="Times New Roman" panose="02020603050405020304" pitchFamily="18" charset="0"/>
              </a:rPr>
              <a:t>Useful</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to</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public</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for</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using</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coin</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to</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charge</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for</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the mobile</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phone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in</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any</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palace.</a:t>
            </a:r>
          </a:p>
          <a:p>
            <a:pPr marL="457200" indent="-457200">
              <a:buClr>
                <a:schemeClr val="accent2"/>
              </a:buClr>
              <a:buFont typeface="Wingdings" panose="05000000000000000000" pitchFamily="2" charset="2"/>
              <a:buChar char="Ø"/>
            </a:pPr>
            <a:r>
              <a:rPr lang="en-US" sz="2800" dirty="0">
                <a:solidFill>
                  <a:schemeClr val="bg1"/>
                </a:solidFill>
                <a:effectLst/>
                <a:latin typeface="Baskerville Old Face" panose="02020602080505020303" pitchFamily="18" charset="0"/>
                <a:ea typeface="Times New Roman" panose="02020603050405020304" pitchFamily="18" charset="0"/>
              </a:rPr>
              <a:t>It</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can</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be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used</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for</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different</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type</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of</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mobiles.</a:t>
            </a:r>
          </a:p>
          <a:p>
            <a:pPr marL="457200" indent="-457200">
              <a:buClr>
                <a:schemeClr val="accent2"/>
              </a:buClr>
              <a:buFont typeface="Wingdings" panose="05000000000000000000" pitchFamily="2" charset="2"/>
              <a:buChar char="Ø"/>
            </a:pPr>
            <a:r>
              <a:rPr lang="en-US" sz="2800" dirty="0">
                <a:solidFill>
                  <a:schemeClr val="bg1"/>
                </a:solidFill>
                <a:effectLst/>
                <a:latin typeface="Baskerville Old Face" panose="02020602080505020303" pitchFamily="18" charset="0"/>
                <a:ea typeface="Times New Roman" panose="02020603050405020304" pitchFamily="18" charset="0"/>
              </a:rPr>
              <a:t>It</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is</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used</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for</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emergency</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charging</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purposes.</a:t>
            </a:r>
          </a:p>
          <a:p>
            <a:pPr marL="457200" indent="-457200">
              <a:buClr>
                <a:schemeClr val="accent2"/>
              </a:buClr>
              <a:buFont typeface="Wingdings" panose="05000000000000000000" pitchFamily="2" charset="2"/>
              <a:buChar char="Ø"/>
            </a:pPr>
            <a:r>
              <a:rPr lang="en-US" sz="2800" dirty="0">
                <a:solidFill>
                  <a:schemeClr val="bg1"/>
                </a:solidFill>
                <a:effectLst/>
                <a:latin typeface="Baskerville Old Face" panose="02020602080505020303" pitchFamily="18" charset="0"/>
                <a:ea typeface="Times New Roman" panose="02020603050405020304" pitchFamily="18" charset="0"/>
              </a:rPr>
              <a:t>It</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can</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be</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installed</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railway</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stations,</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bus</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stops,</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villages and</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rural</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areas</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and</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public</a:t>
            </a:r>
            <a:r>
              <a:rPr lang="en-US" sz="2800" spc="-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places.</a:t>
            </a:r>
            <a:endParaRPr lang="en-IN" sz="2800" dirty="0">
              <a:solidFill>
                <a:schemeClr val="bg1"/>
              </a:solidFill>
              <a:effectLst/>
              <a:latin typeface="Baskerville Old Face" panose="02020602080505020303" pitchFamily="18" charset="0"/>
              <a:ea typeface="Times New Roman" panose="02020603050405020304" pitchFamily="18" charset="0"/>
            </a:endParaRPr>
          </a:p>
          <a:p>
            <a:pPr marL="457200" indent="-457200">
              <a:buClr>
                <a:schemeClr val="accent2"/>
              </a:buClr>
              <a:buFont typeface="Wingdings" panose="05000000000000000000" pitchFamily="2" charset="2"/>
              <a:buChar char="Ø"/>
            </a:pPr>
            <a:r>
              <a:rPr lang="en-US" sz="2800" dirty="0">
                <a:solidFill>
                  <a:schemeClr val="bg1"/>
                </a:solidFill>
                <a:effectLst/>
                <a:latin typeface="Baskerville Old Face" panose="02020602080505020303" pitchFamily="18" charset="0"/>
                <a:ea typeface="Times New Roman" panose="02020603050405020304" pitchFamily="18" charset="0"/>
              </a:rPr>
              <a:t>It</a:t>
            </a:r>
            <a:r>
              <a:rPr lang="en-US" sz="2800" spc="-2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can</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be</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installed</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in</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office</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and</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colleges</a:t>
            </a:r>
            <a:r>
              <a:rPr lang="en-US" sz="2800" spc="-1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for</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pay</a:t>
            </a:r>
            <a:r>
              <a:rPr lang="en-US" sz="2800" spc="-20"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charging</a:t>
            </a:r>
            <a:r>
              <a:rPr lang="en-US" sz="2800" spc="-15" dirty="0">
                <a:solidFill>
                  <a:schemeClr val="bg1"/>
                </a:solidFill>
                <a:effectLst/>
                <a:latin typeface="Baskerville Old Face" panose="02020602080505020303" pitchFamily="18" charset="0"/>
                <a:ea typeface="Times New Roman" panose="02020603050405020304" pitchFamily="18" charset="0"/>
              </a:rPr>
              <a:t> </a:t>
            </a:r>
            <a:r>
              <a:rPr lang="en-US" sz="2800" dirty="0">
                <a:solidFill>
                  <a:schemeClr val="bg1"/>
                </a:solidFill>
                <a:effectLst/>
                <a:latin typeface="Baskerville Old Face" panose="02020602080505020303" pitchFamily="18" charset="0"/>
                <a:ea typeface="Times New Roman" panose="02020603050405020304" pitchFamily="18" charset="0"/>
              </a:rPr>
              <a:t>facility</a:t>
            </a:r>
            <a:r>
              <a:rPr lang="en-IN" sz="2800" dirty="0">
                <a:solidFill>
                  <a:schemeClr val="bg1"/>
                </a:solidFill>
                <a:latin typeface="Baskerville Old Face" panose="02020602080505020303" pitchFamily="18" charset="0"/>
                <a:ea typeface="Times New Roman" panose="02020603050405020304" pitchFamily="18" charset="0"/>
              </a:rPr>
              <a:t>.</a:t>
            </a:r>
            <a:endParaRPr lang="en-IN" sz="2800" dirty="0">
              <a:solidFill>
                <a:schemeClr val="bg1"/>
              </a:solidFill>
              <a:effectLst/>
              <a:latin typeface="Baskerville Old Face" panose="02020602080505020303" pitchFamily="18" charset="0"/>
              <a:ea typeface="Times New Roman" panose="02020603050405020304" pitchFamily="18" charset="0"/>
            </a:endParaRPr>
          </a:p>
        </p:txBody>
      </p:sp>
    </p:spTree>
    <p:extLst>
      <p:ext uri="{BB962C8B-B14F-4D97-AF65-F5344CB8AC3E}">
        <p14:creationId xmlns:p14="http://schemas.microsoft.com/office/powerpoint/2010/main" val="2567580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in operated mobile charging station locker">
            <a:hlinkClick r:id="" action="ppaction://media"/>
            <a:extLst>
              <a:ext uri="{FF2B5EF4-FFF2-40B4-BE49-F238E27FC236}">
                <a16:creationId xmlns:a16="http://schemas.microsoft.com/office/drawing/2014/main" id="{CC1EC48C-6A2B-4B5A-B28D-64852E2C1C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9240" y="739500"/>
            <a:ext cx="10180949" cy="5425629"/>
          </a:xfrm>
          <a:prstGeom prst="rect">
            <a:avLst/>
          </a:prstGeom>
        </p:spPr>
      </p:pic>
    </p:spTree>
    <p:extLst>
      <p:ext uri="{BB962C8B-B14F-4D97-AF65-F5344CB8AC3E}">
        <p14:creationId xmlns:p14="http://schemas.microsoft.com/office/powerpoint/2010/main" val="206602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does electric vehicle charging work-">
            <a:hlinkClick r:id="" action="ppaction://media"/>
            <a:extLst>
              <a:ext uri="{FF2B5EF4-FFF2-40B4-BE49-F238E27FC236}">
                <a16:creationId xmlns:a16="http://schemas.microsoft.com/office/drawing/2014/main" id="{8B3391D1-2295-4CC3-B8B2-64601C3F96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5801" y="685800"/>
            <a:ext cx="10086681" cy="5486400"/>
          </a:xfrm>
          <a:prstGeom prst="rect">
            <a:avLst/>
          </a:prstGeom>
        </p:spPr>
      </p:pic>
    </p:spTree>
    <p:extLst>
      <p:ext uri="{BB962C8B-B14F-4D97-AF65-F5344CB8AC3E}">
        <p14:creationId xmlns:p14="http://schemas.microsoft.com/office/powerpoint/2010/main" val="23418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AE9B-7D75-40A0-BB71-A1309073B059}"/>
              </a:ext>
            </a:extLst>
          </p:cNvPr>
          <p:cNvSpPr>
            <a:spLocks noGrp="1"/>
          </p:cNvSpPr>
          <p:nvPr>
            <p:ph type="title"/>
          </p:nvPr>
        </p:nvSpPr>
        <p:spPr>
          <a:xfrm>
            <a:off x="609600" y="84843"/>
            <a:ext cx="10972800" cy="1295600"/>
          </a:xfrm>
        </p:spPr>
        <p:txBody>
          <a:bodyPr/>
          <a:lstStyle/>
          <a:p>
            <a:pPr>
              <a:lnSpc>
                <a:spcPct val="150000"/>
              </a:lnSpc>
            </a:pPr>
            <a:r>
              <a:rPr lang="en-US" sz="3600" b="1" dirty="0">
                <a:solidFill>
                  <a:schemeClr val="bg1"/>
                </a:solidFill>
                <a:effectLst/>
                <a:latin typeface="Baskerville Old Face" panose="02020602080505020303" pitchFamily="18" charset="0"/>
                <a:ea typeface="Times New Roman" panose="02020603050405020304" pitchFamily="18" charset="0"/>
              </a:rPr>
              <a:t>CONCLUSION</a:t>
            </a:r>
            <a:endParaRPr lang="en-IN" sz="5400" dirty="0">
              <a:solidFill>
                <a:schemeClr val="bg1"/>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584AA2BF-FC16-4883-AF07-987DB96D988F}"/>
              </a:ext>
            </a:extLst>
          </p:cNvPr>
          <p:cNvSpPr txBox="1"/>
          <p:nvPr/>
        </p:nvSpPr>
        <p:spPr>
          <a:xfrm>
            <a:off x="1234911" y="2026763"/>
            <a:ext cx="9888718" cy="2253006"/>
          </a:xfrm>
          <a:prstGeom prst="rect">
            <a:avLst/>
          </a:prstGeom>
          <a:noFill/>
        </p:spPr>
        <p:txBody>
          <a:bodyPr wrap="square" rtlCol="0">
            <a:spAutoFit/>
          </a:bodyPr>
          <a:lstStyle/>
          <a:p>
            <a:r>
              <a:rPr lang="en-US" sz="2800" dirty="0">
                <a:solidFill>
                  <a:schemeClr val="bg1"/>
                </a:solidFill>
                <a:effectLst/>
                <a:latin typeface="Times New Roman" panose="02020603050405020304" pitchFamily="18" charset="0"/>
                <a:ea typeface="Times New Roman" panose="02020603050405020304" pitchFamily="18" charset="0"/>
              </a:rPr>
              <a:t>The coin based mobile phone charger is very useful to public for using coin to charge for the mobile</a:t>
            </a:r>
            <a:r>
              <a:rPr lang="en-US" sz="2800" spc="-28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phone in any public places just like charging it normally owing to the fact that it relayed the</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electricity</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through</a:t>
            </a:r>
            <a:r>
              <a:rPr lang="en-US" sz="2800" spc="-10"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the</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coin</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based</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mobile</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charger</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needed</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to</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bring</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the</a:t>
            </a:r>
            <a:r>
              <a:rPr lang="en-US" sz="2800" spc="-1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mobile</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phone</a:t>
            </a:r>
            <a:r>
              <a:rPr lang="en-US" sz="2800" spc="-1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back</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to</a:t>
            </a:r>
            <a:r>
              <a:rPr lang="en-US" sz="2800" spc="-5"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life.</a:t>
            </a:r>
            <a:endParaRPr lang="en-IN" sz="2800" dirty="0">
              <a:solidFill>
                <a:schemeClr val="bg1"/>
              </a:solidFill>
            </a:endParaRPr>
          </a:p>
        </p:txBody>
      </p:sp>
    </p:spTree>
    <p:extLst>
      <p:ext uri="{BB962C8B-B14F-4D97-AF65-F5344CB8AC3E}">
        <p14:creationId xmlns:p14="http://schemas.microsoft.com/office/powerpoint/2010/main" val="1655803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DFD69-6788-49C5-8A9A-46756B42E789}"/>
              </a:ext>
            </a:extLst>
          </p:cNvPr>
          <p:cNvSpPr txBox="1"/>
          <p:nvPr/>
        </p:nvSpPr>
        <p:spPr>
          <a:xfrm>
            <a:off x="3940404" y="2790334"/>
            <a:ext cx="4628561" cy="923330"/>
          </a:xfrm>
          <a:prstGeom prst="rect">
            <a:avLst/>
          </a:prstGeom>
          <a:noFill/>
        </p:spPr>
        <p:txBody>
          <a:bodyPr wrap="square" rtlCol="0">
            <a:spAutoFit/>
          </a:bodyPr>
          <a:lstStyle/>
          <a:p>
            <a:r>
              <a:rPr lang="en-US" sz="5400" dirty="0">
                <a:solidFill>
                  <a:schemeClr val="accent1"/>
                </a:solidFill>
              </a:rPr>
              <a:t>THANK YOU</a:t>
            </a:r>
            <a:endParaRPr lang="en-IN" sz="5400" dirty="0">
              <a:solidFill>
                <a:schemeClr val="accent1"/>
              </a:solidFill>
            </a:endParaRPr>
          </a:p>
        </p:txBody>
      </p:sp>
    </p:spTree>
    <p:extLst>
      <p:ext uri="{BB962C8B-B14F-4D97-AF65-F5344CB8AC3E}">
        <p14:creationId xmlns:p14="http://schemas.microsoft.com/office/powerpoint/2010/main" val="143891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C6B83B-B18E-4B54-AEA8-6D2D7517228B}"/>
              </a:ext>
            </a:extLst>
          </p:cNvPr>
          <p:cNvSpPr txBox="1"/>
          <p:nvPr/>
        </p:nvSpPr>
        <p:spPr>
          <a:xfrm>
            <a:off x="1065229" y="838986"/>
            <a:ext cx="10096107" cy="3930307"/>
          </a:xfrm>
          <a:prstGeom prst="rect">
            <a:avLst/>
          </a:prstGeom>
          <a:noFill/>
        </p:spPr>
        <p:txBody>
          <a:bodyPr wrap="square" rtlCol="0">
            <a:spAutoFit/>
          </a:bodyPr>
          <a:lstStyle/>
          <a:p>
            <a:pPr marR="88900" indent="457200" algn="just">
              <a:lnSpc>
                <a:spcPct val="95000"/>
              </a:lnSpc>
              <a:spcAft>
                <a:spcPts val="600"/>
              </a:spcAft>
              <a:tabLst>
                <a:tab pos="182880" algn="l"/>
              </a:tabLst>
            </a:pPr>
            <a:endParaRPr lang="en-US" sz="2800" spc="-5" dirty="0">
              <a:solidFill>
                <a:schemeClr val="bg1"/>
              </a:solidFill>
              <a:effectLst/>
              <a:latin typeface="Times New Roman" panose="02020603050405020304" pitchFamily="18" charset="0"/>
              <a:ea typeface="SimSun" panose="02010600030101010101" pitchFamily="2" charset="-122"/>
            </a:endParaRPr>
          </a:p>
          <a:p>
            <a:pPr marR="88900" indent="457200" algn="just">
              <a:lnSpc>
                <a:spcPct val="95000"/>
              </a:lnSpc>
              <a:spcAft>
                <a:spcPts val="600"/>
              </a:spcAft>
              <a:tabLst>
                <a:tab pos="182880" algn="l"/>
              </a:tabLst>
            </a:pPr>
            <a:endParaRPr lang="en-US" sz="2800" spc="-5" dirty="0">
              <a:solidFill>
                <a:schemeClr val="bg1"/>
              </a:solidFill>
              <a:latin typeface="Times New Roman" panose="02020603050405020304" pitchFamily="18" charset="0"/>
              <a:ea typeface="SimSun" panose="02010600030101010101" pitchFamily="2" charset="-122"/>
            </a:endParaRPr>
          </a:p>
          <a:p>
            <a:pPr marR="88900" indent="457200" algn="just">
              <a:lnSpc>
                <a:spcPct val="95000"/>
              </a:lnSpc>
              <a:spcAft>
                <a:spcPts val="600"/>
              </a:spcAft>
              <a:tabLst>
                <a:tab pos="182880" algn="l"/>
              </a:tabLst>
            </a:pPr>
            <a:r>
              <a:rPr lang="en-US" sz="2800" spc="-5" dirty="0">
                <a:solidFill>
                  <a:schemeClr val="bg1"/>
                </a:solidFill>
                <a:effectLst/>
                <a:latin typeface="Baskerville Old Face" panose="02020602080505020303" pitchFamily="18" charset="0"/>
                <a:ea typeface="SimSun" panose="02010600030101010101" pitchFamily="2" charset="-122"/>
              </a:rPr>
              <a:t>The objective of this project is inserting the coin using charge for your mobile phone in public</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places. This project is very useful to people who are all using mobile phone without charging</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condition in public places. In this project, who are all using mobile phones in outside of home are</a:t>
            </a:r>
            <a:r>
              <a:rPr lang="en-US" sz="2800" spc="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office without charging condition. The coin based mobile phone charger is very useful to that person</a:t>
            </a:r>
            <a:r>
              <a:rPr lang="en-US" sz="2800" spc="-285" dirty="0">
                <a:solidFill>
                  <a:schemeClr val="bg1"/>
                </a:solidFill>
                <a:effectLst/>
                <a:latin typeface="Baskerville Old Face" panose="02020602080505020303" pitchFamily="18" charset="0"/>
                <a:ea typeface="SimSun" panose="02010600030101010101" pitchFamily="2" charset="-122"/>
              </a:rPr>
              <a:t> </a:t>
            </a:r>
            <a:r>
              <a:rPr lang="en-US" sz="2800" spc="-5" dirty="0">
                <a:solidFill>
                  <a:schemeClr val="bg1"/>
                </a:solidFill>
                <a:effectLst/>
                <a:latin typeface="Baskerville Old Face" panose="02020602080505020303" pitchFamily="18" charset="0"/>
                <a:ea typeface="SimSun" panose="02010600030101010101" pitchFamily="2" charset="-122"/>
              </a:rPr>
              <a:t>for using coin to charge for that mobile.</a:t>
            </a:r>
            <a:endParaRPr lang="en-IN" sz="2800" spc="-5" dirty="0">
              <a:solidFill>
                <a:schemeClr val="bg1"/>
              </a:solidFill>
              <a:effectLst/>
              <a:latin typeface="Baskerville Old Face" panose="02020602080505020303" pitchFamily="18" charset="0"/>
              <a:ea typeface="SimSun" panose="02010600030101010101" pitchFamily="2" charset="-122"/>
            </a:endParaRPr>
          </a:p>
        </p:txBody>
      </p:sp>
    </p:spTree>
    <p:extLst>
      <p:ext uri="{BB962C8B-B14F-4D97-AF65-F5344CB8AC3E}">
        <p14:creationId xmlns:p14="http://schemas.microsoft.com/office/powerpoint/2010/main" val="194712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001E59-03CE-40AE-B586-E867152A22F7}"/>
              </a:ext>
            </a:extLst>
          </p:cNvPr>
          <p:cNvSpPr>
            <a:spLocks noGrp="1"/>
          </p:cNvSpPr>
          <p:nvPr>
            <p:ph type="body" idx="1"/>
          </p:nvPr>
        </p:nvSpPr>
        <p:spPr>
          <a:xfrm>
            <a:off x="207390" y="737459"/>
            <a:ext cx="11375010" cy="5012891"/>
          </a:xfrm>
        </p:spPr>
        <p:txBody>
          <a:bodyPr/>
          <a:lstStyle/>
          <a:p>
            <a:pPr algn="just"/>
            <a:r>
              <a:rPr lang="en-US" sz="2800" i="0" spc="-5" dirty="0">
                <a:effectLst/>
                <a:latin typeface="Baskerville Old Face" panose="02020602080505020303" pitchFamily="18" charset="0"/>
                <a:ea typeface="SimSun" panose="02010600030101010101" pitchFamily="2" charset="-122"/>
              </a:rPr>
              <a:t>   The major action in this system is controlled by transmitter section; this section consists of IR</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transmitter and IR receiver. Here we need to generate IR frequency continuously. So that by using a</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small tiny microcontroller frequency is produced and is connected IR receiver continuously receives</a:t>
            </a:r>
            <a:r>
              <a:rPr lang="en-US" sz="2800" i="0" spc="-28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the signals from the transmitter. Whenever the light path in between IR transmitter and IR receiver</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cuts</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by an obstacle</a:t>
            </a:r>
            <a:r>
              <a:rPr lang="en-US" sz="2800" i="0" spc="1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receiver</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signal gives low to high</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pulse. By to</a:t>
            </a:r>
            <a:r>
              <a:rPr lang="en-US" sz="2800" i="0" spc="-10"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the</a:t>
            </a:r>
            <a:r>
              <a:rPr lang="en-US" sz="2800" i="0" spc="-1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IR</a:t>
            </a:r>
            <a:r>
              <a:rPr lang="en-US" sz="2800" i="0" spc="-10"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led</a:t>
            </a:r>
            <a:r>
              <a:rPr lang="en-US" sz="2800" i="0" spc="-10"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to</a:t>
            </a:r>
            <a:r>
              <a:rPr lang="en-US" sz="2800" i="0" spc="-10"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generate IR</a:t>
            </a:r>
            <a:r>
              <a:rPr lang="en-US" sz="2800" i="0" spc="-1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light rays</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of</a:t>
            </a:r>
            <a:r>
              <a:rPr lang="en-US" sz="2800" i="0" spc="-10"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38</a:t>
            </a:r>
            <a:r>
              <a:rPr lang="en-US" sz="2800" i="0" spc="-10" dirty="0">
                <a:effectLst/>
                <a:latin typeface="Baskerville Old Face" panose="02020602080505020303" pitchFamily="18" charset="0"/>
                <a:ea typeface="SimSun" panose="02010600030101010101" pitchFamily="2" charset="-122"/>
              </a:rPr>
              <a:t> </a:t>
            </a:r>
            <a:r>
              <a:rPr lang="en-US" sz="2800" i="0" spc="-5" dirty="0" err="1">
                <a:effectLst/>
                <a:latin typeface="Baskerville Old Face" panose="02020602080505020303" pitchFamily="18" charset="0"/>
                <a:ea typeface="SimSun" panose="02010600030101010101" pitchFamily="2" charset="-122"/>
              </a:rPr>
              <a:t>KHz</a:t>
            </a:r>
            <a:r>
              <a:rPr lang="en-US" sz="2800" i="0" spc="-1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frequency. Connecting the receiver output to the micro controller interrupt pin, it gives interrupt to the micro</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controller immediately the system gives the buzzer and sends the message to the display on LCD</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display to the</a:t>
            </a:r>
            <a:r>
              <a:rPr lang="en-US" sz="2800" i="0" spc="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micro</a:t>
            </a:r>
            <a:r>
              <a:rPr lang="en-US" sz="2800" i="0" spc="15" dirty="0">
                <a:effectLst/>
                <a:latin typeface="Baskerville Old Face" panose="02020602080505020303" pitchFamily="18" charset="0"/>
                <a:ea typeface="SimSun" panose="02010600030101010101" pitchFamily="2" charset="-122"/>
              </a:rPr>
              <a:t> </a:t>
            </a:r>
            <a:r>
              <a:rPr lang="en-US" sz="2800" i="0" spc="-5" dirty="0">
                <a:effectLst/>
                <a:latin typeface="Baskerville Old Face" panose="02020602080505020303" pitchFamily="18" charset="0"/>
                <a:ea typeface="SimSun" panose="02010600030101010101" pitchFamily="2" charset="-122"/>
              </a:rPr>
              <a:t>controller.</a:t>
            </a:r>
            <a:endParaRPr lang="en-IN" sz="2800" i="0" spc="-5" dirty="0">
              <a:effectLst/>
              <a:latin typeface="Baskerville Old Face" panose="02020602080505020303" pitchFamily="18" charset="0"/>
              <a:ea typeface="SimSun" panose="02010600030101010101" pitchFamily="2" charset="-122"/>
            </a:endParaRPr>
          </a:p>
          <a:p>
            <a:pPr algn="just"/>
            <a:endParaRPr lang="en-IN" dirty="0"/>
          </a:p>
        </p:txBody>
      </p:sp>
    </p:spTree>
    <p:extLst>
      <p:ext uri="{BB962C8B-B14F-4D97-AF65-F5344CB8AC3E}">
        <p14:creationId xmlns:p14="http://schemas.microsoft.com/office/powerpoint/2010/main" val="2693301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A78D-075A-4B77-8A35-62BB491726DD}"/>
              </a:ext>
            </a:extLst>
          </p:cNvPr>
          <p:cNvSpPr>
            <a:spLocks noGrp="1"/>
          </p:cNvSpPr>
          <p:nvPr>
            <p:ph type="title"/>
          </p:nvPr>
        </p:nvSpPr>
        <p:spPr/>
        <p:txBody>
          <a:bodyPr/>
          <a:lstStyle/>
          <a:p>
            <a:r>
              <a:rPr lang="en-US" dirty="0"/>
              <a:t>COMPONENTS USED </a:t>
            </a:r>
            <a:endParaRPr lang="en-IN" dirty="0"/>
          </a:p>
        </p:txBody>
      </p:sp>
      <p:sp>
        <p:nvSpPr>
          <p:cNvPr id="3" name="Text Placeholder 2">
            <a:extLst>
              <a:ext uri="{FF2B5EF4-FFF2-40B4-BE49-F238E27FC236}">
                <a16:creationId xmlns:a16="http://schemas.microsoft.com/office/drawing/2014/main" id="{4D5EA949-798D-46B8-9B93-8908D0E4A504}"/>
              </a:ext>
            </a:extLst>
          </p:cNvPr>
          <p:cNvSpPr>
            <a:spLocks noGrp="1"/>
          </p:cNvSpPr>
          <p:nvPr>
            <p:ph type="body" idx="1"/>
          </p:nvPr>
        </p:nvSpPr>
        <p:spPr>
          <a:xfrm>
            <a:off x="904973" y="1600200"/>
            <a:ext cx="10539167" cy="4612064"/>
          </a:xfrm>
        </p:spPr>
        <p:txBody>
          <a:bodyPr/>
          <a:lstStyle/>
          <a:p>
            <a:pPr algn="just">
              <a:buClr>
                <a:schemeClr val="accent2"/>
              </a:buClr>
              <a:buFont typeface="Wingdings" panose="05000000000000000000" pitchFamily="2" charset="2"/>
              <a:buChar char="v"/>
            </a:pPr>
            <a:r>
              <a:rPr lang="en-US" sz="2800" b="1" dirty="0">
                <a:effectLst/>
                <a:latin typeface="Times New Roman" panose="02020603050405020304" pitchFamily="18" charset="0"/>
                <a:ea typeface="SimSun" panose="02010600030101010101" pitchFamily="2" charset="-122"/>
              </a:rPr>
              <a:t>8051</a:t>
            </a:r>
            <a:r>
              <a:rPr lang="en-US" sz="2800" b="1" spc="-45" dirty="0">
                <a:effectLst/>
                <a:latin typeface="Times New Roman" panose="02020603050405020304" pitchFamily="18" charset="0"/>
                <a:ea typeface="SimSun" panose="02010600030101010101" pitchFamily="2" charset="-122"/>
              </a:rPr>
              <a:t> </a:t>
            </a:r>
            <a:r>
              <a:rPr lang="en-US" sz="2800" b="1" dirty="0">
                <a:effectLst/>
                <a:latin typeface="Times New Roman" panose="02020603050405020304" pitchFamily="18" charset="0"/>
                <a:ea typeface="SimSun" panose="02010600030101010101" pitchFamily="2" charset="-122"/>
              </a:rPr>
              <a:t>Microcontroller :</a:t>
            </a:r>
            <a:endParaRPr lang="en-IN" sz="2800" b="1" dirty="0">
              <a:latin typeface="Times New Roman" panose="02020603050405020304" pitchFamily="18" charset="0"/>
              <a:ea typeface="SimSun" panose="02010600030101010101" pitchFamily="2" charset="-122"/>
            </a:endParaRPr>
          </a:p>
          <a:p>
            <a:pPr marL="101598" indent="0" algn="just">
              <a:buNone/>
            </a:pPr>
            <a:r>
              <a:rPr lang="en-US" sz="2800" dirty="0">
                <a:effectLst/>
                <a:latin typeface="Times New Roman" panose="02020603050405020304" pitchFamily="18" charset="0"/>
                <a:ea typeface="SimSun" panose="02010600030101010101" pitchFamily="2" charset="-122"/>
              </a:rPr>
              <a:t>The microcontroller memory is divided into Program Memory and Data Memory. Program Memory</a:t>
            </a:r>
            <a:r>
              <a:rPr lang="en-US" sz="2800" spc="-28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(ROM) is used for permanent saving program being executed, while Data Memory (RAM) is used</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for temporarily storing and keeping intermediate results and variables. Depending on the model in</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use (still referring to the whole 8051 microcontroller family) at most a few </a:t>
            </a:r>
            <a:r>
              <a:rPr lang="en-US" sz="2800" dirty="0" err="1">
                <a:effectLst/>
                <a:latin typeface="Times New Roman" panose="02020603050405020304" pitchFamily="18" charset="0"/>
                <a:ea typeface="SimSun" panose="02010600030101010101" pitchFamily="2" charset="-122"/>
              </a:rPr>
              <a:t>Kb</a:t>
            </a:r>
            <a:r>
              <a:rPr lang="en-US" sz="2800" dirty="0">
                <a:effectLst/>
                <a:latin typeface="Times New Roman" panose="02020603050405020304" pitchFamily="18" charset="0"/>
                <a:ea typeface="SimSun" panose="02010600030101010101" pitchFamily="2" charset="-122"/>
              </a:rPr>
              <a:t> of ROM and 128 or</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256</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bytes</a:t>
            </a:r>
            <a:r>
              <a:rPr lang="en-US" sz="2800" spc="20"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of RAM can</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be</a:t>
            </a:r>
            <a:r>
              <a:rPr lang="en-US" sz="2800" spc="5" dirty="0">
                <a:effectLst/>
                <a:latin typeface="Times New Roman" panose="02020603050405020304" pitchFamily="18" charset="0"/>
                <a:ea typeface="SimSun" panose="02010600030101010101" pitchFamily="2" charset="-122"/>
              </a:rPr>
              <a:t> </a:t>
            </a:r>
            <a:r>
              <a:rPr lang="en-US" sz="2800" dirty="0">
                <a:effectLst/>
                <a:latin typeface="Times New Roman" panose="02020603050405020304" pitchFamily="18" charset="0"/>
                <a:ea typeface="SimSun" panose="02010600030101010101" pitchFamily="2" charset="-122"/>
              </a:rPr>
              <a:t>used.</a:t>
            </a:r>
            <a:r>
              <a:rPr lang="en-US" sz="2800" spc="5" dirty="0">
                <a:effectLst/>
                <a:latin typeface="Times New Roman" panose="02020603050405020304" pitchFamily="18" charset="0"/>
                <a:ea typeface="SimSun" panose="02010600030101010101" pitchFamily="2" charset="-122"/>
              </a:rPr>
              <a:t> </a:t>
            </a:r>
            <a:r>
              <a:rPr lang="en-US" sz="2800" spc="-5" dirty="0">
                <a:effectLst/>
                <a:latin typeface="Times New Roman" panose="02020603050405020304" pitchFamily="18" charset="0"/>
                <a:ea typeface="SimSun" panose="02010600030101010101" pitchFamily="2" charset="-122"/>
              </a:rPr>
              <a:t> </a:t>
            </a:r>
          </a:p>
        </p:txBody>
      </p:sp>
    </p:spTree>
    <p:extLst>
      <p:ext uri="{BB962C8B-B14F-4D97-AF65-F5344CB8AC3E}">
        <p14:creationId xmlns:p14="http://schemas.microsoft.com/office/powerpoint/2010/main" val="4047330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60E15-899A-4D2F-9E8E-0C949CB5E9EB}"/>
              </a:ext>
            </a:extLst>
          </p:cNvPr>
          <p:cNvSpPr txBox="1"/>
          <p:nvPr/>
        </p:nvSpPr>
        <p:spPr>
          <a:xfrm flipH="1">
            <a:off x="978972" y="820133"/>
            <a:ext cx="10229498" cy="1815882"/>
          </a:xfrm>
          <a:prstGeom prst="rect">
            <a:avLst/>
          </a:prstGeom>
          <a:noFill/>
        </p:spPr>
        <p:txBody>
          <a:bodyPr wrap="square" rtlCol="0">
            <a:spAutoFit/>
          </a:bodyPr>
          <a:lstStyle/>
          <a:p>
            <a:pPr indent="0" algn="just">
              <a:buNone/>
            </a:pPr>
            <a:r>
              <a:rPr lang="en-US" sz="2800" spc="-5" dirty="0">
                <a:solidFill>
                  <a:schemeClr val="bg1"/>
                </a:solidFill>
                <a:effectLst/>
                <a:latin typeface="Times New Roman" panose="02020603050405020304" pitchFamily="18" charset="0"/>
                <a:ea typeface="SimSun" panose="02010600030101010101" pitchFamily="2" charset="-122"/>
              </a:rPr>
              <a:t>All 8051 microcontrollers have 16-bit addressing bus and can address 64 kb memory. </a:t>
            </a:r>
            <a:endParaRPr lang="en-IN" sz="2800" spc="-5" dirty="0">
              <a:solidFill>
                <a:schemeClr val="bg1"/>
              </a:solidFill>
              <a:effectLst/>
              <a:latin typeface="Times New Roman" panose="02020603050405020304" pitchFamily="18" charset="0"/>
              <a:ea typeface="SimSun" panose="02010600030101010101" pitchFamily="2" charset="-122"/>
            </a:endParaRPr>
          </a:p>
          <a:p>
            <a:pPr marL="101598" indent="0">
              <a:buNone/>
            </a:pPr>
            <a:endParaRPr lang="en-IN" sz="2800" dirty="0">
              <a:solidFill>
                <a:schemeClr val="bg1"/>
              </a:solidFill>
            </a:endParaRPr>
          </a:p>
          <a:p>
            <a:endParaRPr lang="en-IN" sz="2800" dirty="0">
              <a:solidFill>
                <a:schemeClr val="bg1"/>
              </a:solidFill>
            </a:endParaRPr>
          </a:p>
        </p:txBody>
      </p:sp>
      <p:grpSp>
        <p:nvGrpSpPr>
          <p:cNvPr id="3" name="Group 2">
            <a:extLst>
              <a:ext uri="{FF2B5EF4-FFF2-40B4-BE49-F238E27FC236}">
                <a16:creationId xmlns:a16="http://schemas.microsoft.com/office/drawing/2014/main" id="{58298CAC-1267-4DD7-98DA-4294FFF72F94}"/>
              </a:ext>
            </a:extLst>
          </p:cNvPr>
          <p:cNvGrpSpPr>
            <a:grpSpLocks/>
          </p:cNvGrpSpPr>
          <p:nvPr/>
        </p:nvGrpSpPr>
        <p:grpSpPr bwMode="auto">
          <a:xfrm>
            <a:off x="3242820" y="1859250"/>
            <a:ext cx="4339231" cy="4060784"/>
            <a:chOff x="4110" y="700"/>
            <a:chExt cx="4366" cy="6118"/>
          </a:xfrm>
        </p:grpSpPr>
        <p:pic>
          <p:nvPicPr>
            <p:cNvPr id="4" name="Picture 3">
              <a:extLst>
                <a:ext uri="{FF2B5EF4-FFF2-40B4-BE49-F238E27FC236}">
                  <a16:creationId xmlns:a16="http://schemas.microsoft.com/office/drawing/2014/main" id="{93CD65F1-CD26-47F0-9BB9-B6E27A130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 y="700"/>
              <a:ext cx="4302" cy="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A774C3E-4EA6-40A9-BF5B-6EB17B8D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 y="829"/>
              <a:ext cx="4302" cy="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53054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8AA01-A87D-4F45-B5A5-94A477DFD968}"/>
              </a:ext>
            </a:extLst>
          </p:cNvPr>
          <p:cNvSpPr txBox="1"/>
          <p:nvPr/>
        </p:nvSpPr>
        <p:spPr>
          <a:xfrm>
            <a:off x="1065228" y="801278"/>
            <a:ext cx="10077253" cy="5102935"/>
          </a:xfrm>
          <a:prstGeom prst="rect">
            <a:avLst/>
          </a:prstGeom>
          <a:noFill/>
        </p:spPr>
        <p:txBody>
          <a:bodyPr wrap="square" rtlCol="0">
            <a:spAutoFit/>
          </a:bodyPr>
          <a:lstStyle/>
          <a:p>
            <a:pPr algn="just">
              <a:lnSpc>
                <a:spcPct val="150000"/>
              </a:lnSpc>
            </a:pPr>
            <a:endParaRPr lang="en-US" sz="2800" b="1" dirty="0">
              <a:solidFill>
                <a:schemeClr val="bg1"/>
              </a:solidFill>
              <a:effectLst/>
              <a:latin typeface="Times New Roman" panose="02020603050405020304" pitchFamily="18" charset="0"/>
              <a:ea typeface="SimSun" panose="02010600030101010101" pitchFamily="2" charset="-122"/>
            </a:endParaRPr>
          </a:p>
          <a:p>
            <a:pPr algn="just">
              <a:lnSpc>
                <a:spcPct val="150000"/>
              </a:lnSpc>
            </a:pPr>
            <a:r>
              <a:rPr lang="en-US" sz="2800" b="1" dirty="0">
                <a:solidFill>
                  <a:schemeClr val="bg1"/>
                </a:solidFill>
                <a:effectLst/>
                <a:latin typeface="Times New Roman" panose="02020603050405020304" pitchFamily="18" charset="0"/>
                <a:ea typeface="SimSun" panose="02010600030101010101" pitchFamily="2" charset="-122"/>
              </a:rPr>
              <a:t>FEATURES</a:t>
            </a:r>
            <a:r>
              <a:rPr lang="en-US" sz="2800" dirty="0">
                <a:solidFill>
                  <a:schemeClr val="bg1"/>
                </a:solidFill>
                <a:effectLst/>
                <a:latin typeface="Times New Roman" panose="02020603050405020304" pitchFamily="18" charset="0"/>
                <a:ea typeface="SimSun" panose="02010600030101010101" pitchFamily="2" charset="-122"/>
              </a:rPr>
              <a:t>:</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8K Bytes of In-System Programmable (ISP) Flash Memory</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Endurance: 1000 Write/Erase Cycles </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4.0V to 5.5V Operating Range</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256 x 8-bit Internal RAM </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32 Programmable I/O Lines</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Full Duplex UART Serial Channel</a:t>
            </a:r>
            <a:endParaRPr lang="en-IN" sz="2800" dirty="0">
              <a:solidFill>
                <a:schemeClr val="bg1"/>
              </a:solidFill>
              <a:effectLst/>
              <a:latin typeface="Times New Roman" panose="02020603050405020304" pitchFamily="18" charset="0"/>
              <a:ea typeface="SimSun" panose="02010600030101010101" pitchFamily="2" charset="-122"/>
            </a:endParaRPr>
          </a:p>
          <a:p>
            <a:pPr algn="just"/>
            <a:r>
              <a:rPr lang="en-US" sz="2800" dirty="0">
                <a:solidFill>
                  <a:schemeClr val="bg1"/>
                </a:solidFill>
                <a:effectLst/>
                <a:latin typeface="Times New Roman" panose="02020603050405020304" pitchFamily="18" charset="0"/>
                <a:ea typeface="SimSun" panose="02010600030101010101" pitchFamily="2" charset="-122"/>
              </a:rPr>
              <a:t>Fully Static Operation: 0 Hz to 33 MHz</a:t>
            </a:r>
            <a:endParaRPr lang="en-IN" sz="2800" dirty="0">
              <a:solidFill>
                <a:schemeClr val="bg1"/>
              </a:solidFill>
              <a:effectLst/>
              <a:latin typeface="Times New Roman" panose="02020603050405020304" pitchFamily="18" charset="0"/>
              <a:ea typeface="SimSun" panose="02010600030101010101" pitchFamily="2" charset="-122"/>
            </a:endParaRPr>
          </a:p>
          <a:p>
            <a:pPr marR="95885" indent="182880" algn="just">
              <a:lnSpc>
                <a:spcPct val="95000"/>
              </a:lnSpc>
              <a:spcAft>
                <a:spcPts val="600"/>
              </a:spcAft>
              <a:tabLst>
                <a:tab pos="182880" algn="l"/>
              </a:tabLst>
            </a:pPr>
            <a:r>
              <a:rPr lang="en-US" sz="2800" spc="-5" dirty="0">
                <a:solidFill>
                  <a:schemeClr val="bg1"/>
                </a:solidFill>
                <a:effectLst/>
                <a:latin typeface="Times New Roman" panose="02020603050405020304" pitchFamily="18" charset="0"/>
                <a:ea typeface="SimSun" panose="02010600030101010101" pitchFamily="2" charset="-122"/>
              </a:rPr>
              <a:t> </a:t>
            </a:r>
            <a:endParaRPr lang="en-IN" sz="2800" spc="-5" dirty="0">
              <a:solidFill>
                <a:schemeClr val="bg1"/>
              </a:solidFill>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3222803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9B448-C1FB-4234-857B-06C45F9D6B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2033" y="715152"/>
            <a:ext cx="6447933" cy="5427696"/>
          </a:xfrm>
          <a:prstGeom prst="rect">
            <a:avLst/>
          </a:prstGeom>
          <a:noFill/>
          <a:ln>
            <a:noFill/>
          </a:ln>
        </p:spPr>
      </p:pic>
    </p:spTree>
    <p:extLst>
      <p:ext uri="{BB962C8B-B14F-4D97-AF65-F5344CB8AC3E}">
        <p14:creationId xmlns:p14="http://schemas.microsoft.com/office/powerpoint/2010/main" val="1950971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865906-15AA-42A4-B2FE-6E9B4C67D18F}"/>
              </a:ext>
            </a:extLst>
          </p:cNvPr>
          <p:cNvSpPr txBox="1"/>
          <p:nvPr/>
        </p:nvSpPr>
        <p:spPr>
          <a:xfrm>
            <a:off x="609600" y="1366884"/>
            <a:ext cx="10972800" cy="4401205"/>
          </a:xfrm>
          <a:prstGeom prst="rect">
            <a:avLst/>
          </a:prstGeom>
          <a:noFill/>
        </p:spPr>
        <p:txBody>
          <a:bodyPr wrap="square" rtlCol="0">
            <a:spAutoFit/>
          </a:bodyPr>
          <a:lstStyle/>
          <a:p>
            <a:pPr marL="457200" indent="-457200">
              <a:buClr>
                <a:schemeClr val="accent2"/>
              </a:buClr>
              <a:buFont typeface="Wingdings" panose="05000000000000000000" pitchFamily="2" charset="2"/>
              <a:buChar char="v"/>
            </a:pPr>
            <a:r>
              <a:rPr lang="en-US" sz="2800" dirty="0">
                <a:solidFill>
                  <a:schemeClr val="bg1"/>
                </a:solidFill>
                <a:effectLst/>
                <a:latin typeface="Times New Roman" panose="02020603050405020304" pitchFamily="18" charset="0"/>
                <a:ea typeface="SimSun" panose="02010600030101010101" pitchFamily="2" charset="-122"/>
              </a:rPr>
              <a:t>RELAY</a:t>
            </a:r>
          </a:p>
          <a:p>
            <a:r>
              <a:rPr lang="en-US" sz="2800" dirty="0">
                <a:solidFill>
                  <a:schemeClr val="bg1"/>
                </a:solidFill>
                <a:effectLst/>
                <a:latin typeface="Times New Roman" panose="02020603050405020304" pitchFamily="18" charset="0"/>
                <a:ea typeface="SimSun" panose="02010600030101010101" pitchFamily="2" charset="-122"/>
              </a:rPr>
              <a:t>    A relay is an electrically operated switch. Current flowing through the       coil of the relay creates a magnetic field which attracts a lever and changes the switch contacts. The coil current can be on or off so relays have two switch positions and they are double throw (changeover) switches. Relays allow one circuit to switch a second circuit which can be completely separate from the first. For example a low voltage battery circuit can use a relay to switch a 230V AC mains circuit. There is no electrical connection inside the relay between the two circuits; the link is magnetic and mechanical.</a:t>
            </a:r>
            <a:endParaRPr lang="en-IN" sz="2800" dirty="0">
              <a:solidFill>
                <a:schemeClr val="bg1"/>
              </a:solidFill>
            </a:endParaRPr>
          </a:p>
        </p:txBody>
      </p:sp>
    </p:spTree>
    <p:extLst>
      <p:ext uri="{BB962C8B-B14F-4D97-AF65-F5344CB8AC3E}">
        <p14:creationId xmlns:p14="http://schemas.microsoft.com/office/powerpoint/2010/main" val="3646950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Prospero template">
  <a:themeElements>
    <a:clrScheme name="Custom 347">
      <a:dk1>
        <a:srgbClr val="000000"/>
      </a:dk1>
      <a:lt1>
        <a:srgbClr val="FFFFFF"/>
      </a:lt1>
      <a:dk2>
        <a:srgbClr val="1D1D1B"/>
      </a:dk2>
      <a:lt2>
        <a:srgbClr val="F3F3F3"/>
      </a:lt2>
      <a:accent1>
        <a:srgbClr val="FFD900"/>
      </a:accent1>
      <a:accent2>
        <a:srgbClr val="D89F39"/>
      </a:accent2>
      <a:accent3>
        <a:srgbClr val="434343"/>
      </a:accent3>
      <a:accent4>
        <a:srgbClr val="666666"/>
      </a:accent4>
      <a:accent5>
        <a:srgbClr val="999999"/>
      </a:accent5>
      <a:accent6>
        <a:srgbClr val="B7B7B7"/>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162</TotalTime>
  <Words>1833</Words>
  <Application>Microsoft Office PowerPoint</Application>
  <PresentationFormat>Widescreen</PresentationFormat>
  <Paragraphs>76</Paragraphs>
  <Slides>29</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Baskerville Old Face</vt:lpstr>
      <vt:lpstr>Courier New</vt:lpstr>
      <vt:lpstr>Droid Sans</vt:lpstr>
      <vt:lpstr>Playfair Display</vt:lpstr>
      <vt:lpstr>Times New Roman</vt:lpstr>
      <vt:lpstr>Wingdings</vt:lpstr>
      <vt:lpstr>Prospero template</vt:lpstr>
      <vt:lpstr>PowerPoint Presentation</vt:lpstr>
      <vt:lpstr>INTRODUCTION</vt:lpstr>
      <vt:lpstr>PowerPoint Presentation</vt:lpstr>
      <vt:lpstr>PowerPoint Presentation</vt:lpstr>
      <vt:lpstr>COMPONENTS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vt:lpstr>
      <vt:lpstr>PowerPoint Presentation</vt:lpstr>
      <vt:lpstr>PowerPoint Presentation</vt:lpstr>
      <vt:lpstr>ADVANTAGES</vt:lpstr>
      <vt:lpstr>DISADVANTAGES</vt:lpstr>
      <vt:lpstr>APPLICATIONS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kanna</dc:creator>
  <cp:lastModifiedBy>karthik kanna</cp:lastModifiedBy>
  <cp:revision>7</cp:revision>
  <dcterms:created xsi:type="dcterms:W3CDTF">2021-12-12T12:23:32Z</dcterms:created>
  <dcterms:modified xsi:type="dcterms:W3CDTF">2021-12-12T15:28:34Z</dcterms:modified>
</cp:coreProperties>
</file>